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65" r:id="rId3"/>
    <p:sldId id="264" r:id="rId4"/>
    <p:sldId id="266" r:id="rId5"/>
    <p:sldId id="267" r:id="rId6"/>
    <p:sldId id="268" r:id="rId7"/>
    <p:sldId id="263" r:id="rId8"/>
    <p:sldId id="262" r:id="rId9"/>
    <p:sldId id="261" r:id="rId10"/>
    <p:sldId id="260" r:id="rId11"/>
    <p:sldId id="276" r:id="rId12"/>
    <p:sldId id="259" r:id="rId13"/>
    <p:sldId id="258" r:id="rId14"/>
    <p:sldId id="278" r:id="rId15"/>
    <p:sldId id="279" r:id="rId16"/>
    <p:sldId id="280" r:id="rId17"/>
    <p:sldId id="281" r:id="rId18"/>
    <p:sldId id="282" r:id="rId19"/>
    <p:sldId id="288" r:id="rId20"/>
    <p:sldId id="289" r:id="rId21"/>
    <p:sldId id="277" r:id="rId22"/>
    <p:sldId id="269" r:id="rId23"/>
    <p:sldId id="271" r:id="rId24"/>
    <p:sldId id="272" r:id="rId25"/>
    <p:sldId id="270" r:id="rId26"/>
    <p:sldId id="273" r:id="rId27"/>
    <p:sldId id="274" r:id="rId28"/>
    <p:sldId id="275" r:id="rId29"/>
    <p:sldId id="283" r:id="rId30"/>
    <p:sldId id="284" r:id="rId31"/>
    <p:sldId id="291" r:id="rId32"/>
    <p:sldId id="286" r:id="rId33"/>
    <p:sldId id="287" r:id="rId34"/>
    <p:sldId id="290" r:id="rId35"/>
    <p:sldId id="292" r:id="rId36"/>
    <p:sldId id="294" r:id="rId3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62" d="100"/>
          <a:sy n="62" d="100"/>
        </p:scale>
        <p:origin x="1400" y="4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2">
        <a:schemeClr val="bg2"/>
      </p:bgRef>
    </p:bg>
    <p:spTree>
      <p:nvGrpSpPr>
        <p:cNvPr id="1" name=""/>
        <p:cNvGrpSpPr/>
        <p:nvPr/>
      </p:nvGrpSpPr>
      <p:grpSpPr>
        <a:xfrm>
          <a:off x="0" y="0"/>
          <a:ext cx="0" cy="0"/>
          <a:chOff x="0" y="0"/>
          <a:chExt cx="0" cy="0"/>
        </a:xfrm>
      </p:grpSpPr>
      <p:sp>
        <p:nvSpPr>
          <p:cNvPr id="9" name="Title 8"/>
          <p:cNvSpPr>
            <a:spLocks noGrp="1"/>
          </p:cNvSpPr>
          <p:nvPr>
            <p:ph type="ctrTitle"/>
          </p:nvPr>
        </p:nvSpPr>
        <p:spPr>
          <a:xfrm>
            <a:off x="533400" y="1371600"/>
            <a:ext cx="7851648" cy="18288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a:t>Click to edit Master title style</a:t>
            </a:r>
          </a:p>
        </p:txBody>
      </p:sp>
      <p:sp>
        <p:nvSpPr>
          <p:cNvPr id="17" name="Subtitle 16"/>
          <p:cNvSpPr>
            <a:spLocks noGrp="1"/>
          </p:cNvSpPr>
          <p:nvPr>
            <p:ph type="subTitle" idx="1"/>
          </p:nvPr>
        </p:nvSpPr>
        <p:spPr>
          <a:xfrm>
            <a:off x="533400" y="3228536"/>
            <a:ext cx="7854696"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30" name="Date Placeholder 29"/>
          <p:cNvSpPr>
            <a:spLocks noGrp="1"/>
          </p:cNvSpPr>
          <p:nvPr>
            <p:ph type="dt" sz="half" idx="10"/>
          </p:nvPr>
        </p:nvSpPr>
        <p:spPr/>
        <p:txBody>
          <a:bodyPr/>
          <a:lstStyle/>
          <a:p>
            <a:fld id="{1D8BD707-D9CF-40AE-B4C6-C98DA3205C09}" type="datetimeFigureOut">
              <a:rPr lang="en-US" smtClean="0"/>
              <a:pPr/>
              <a:t>11/28/2022</a:t>
            </a:fld>
            <a:endParaRPr lang="en-US"/>
          </a:p>
        </p:txBody>
      </p:sp>
      <p:sp>
        <p:nvSpPr>
          <p:cNvPr id="19" name="Footer Placeholder 18"/>
          <p:cNvSpPr>
            <a:spLocks noGrp="1"/>
          </p:cNvSpPr>
          <p:nvPr>
            <p:ph type="ftr" sz="quarter" idx="11"/>
          </p:nvPr>
        </p:nvSpPr>
        <p:spPr/>
        <p:txBody>
          <a:bodyPr/>
          <a:lstStyle/>
          <a:p>
            <a:endParaRPr lang="en-US"/>
          </a:p>
        </p:txBody>
      </p:sp>
      <p:sp>
        <p:nvSpPr>
          <p:cNvPr id="27" name="Slide Number Placeholder 26"/>
          <p:cNvSpPr>
            <a:spLocks noGrp="1"/>
          </p:cNvSpPr>
          <p:nvPr>
            <p:ph type="sldNum" sz="quarter" idx="12"/>
          </p:nvPr>
        </p:nvSpPr>
        <p:spPr/>
        <p:txBody>
          <a:bodyPr/>
          <a:lstStyle/>
          <a:p>
            <a:fld id="{B6F15528-21DE-4FAA-801E-634DDDAF4B2B}"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1D8BD707-D9CF-40AE-B4C6-C98DA3205C09}" type="datetimeFigureOut">
              <a:rPr lang="en-US" smtClean="0"/>
              <a:pPr/>
              <a:t>11/28/2022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1"/>
            <a:ext cx="2057400" cy="5211763"/>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914401"/>
            <a:ext cx="6019800" cy="5211763"/>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1D8BD707-D9CF-40AE-B4C6-C98DA3205C09}" type="datetimeFigureOut">
              <a:rPr lang="en-US" smtClean="0"/>
              <a:pPr/>
              <a:t>11/28/2022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idx="1"/>
          </p:nvPr>
        </p:nvSpPr>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1D8BD707-D9CF-40AE-B4C6-C98DA3205C09}" type="datetimeFigureOut">
              <a:rPr lang="en-US" smtClean="0"/>
              <a:pPr/>
              <a:t>11/28/2022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30352" y="1316736"/>
            <a:ext cx="7772400" cy="1362456"/>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a:t>Click to edit Master title style</a:t>
            </a:r>
          </a:p>
        </p:txBody>
      </p:sp>
      <p:sp>
        <p:nvSpPr>
          <p:cNvPr id="3" name="Text Placeholder 2"/>
          <p:cNvSpPr>
            <a:spLocks noGrp="1"/>
          </p:cNvSpPr>
          <p:nvPr>
            <p:ph type="body" idx="1"/>
          </p:nvPr>
        </p:nvSpPr>
        <p:spPr>
          <a:xfrm>
            <a:off x="530352" y="2704664"/>
            <a:ext cx="7772400" cy="1509712"/>
          </a:xfrm>
        </p:spPr>
        <p:txBody>
          <a:bodyPr lIns="45720" rIns="45720" anchor="t"/>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a:lstStyle/>
          <a:p>
            <a:r>
              <a:rPr kumimoji="0" lang="en-US"/>
              <a:t>Click to edit Master title style</a:t>
            </a:r>
          </a:p>
        </p:txBody>
      </p:sp>
      <p:sp>
        <p:nvSpPr>
          <p:cNvPr id="3" name="Content Placeholder 2"/>
          <p:cNvSpPr>
            <a:spLocks noGrp="1"/>
          </p:cNvSpPr>
          <p:nvPr>
            <p:ph sz="half" idx="1"/>
          </p:nvPr>
        </p:nvSpPr>
        <p:spPr>
          <a:xfrm>
            <a:off x="457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4648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1D8BD707-D9CF-40AE-B4C6-C98DA3205C09}" type="datetimeFigureOut">
              <a:rPr lang="en-US" smtClean="0"/>
              <a:pPr/>
              <a:t>11/28/2022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tIns="45720" anchor="b"/>
          <a:lstStyle>
            <a:lvl1pPr>
              <a:defRPr/>
            </a:lvl1pPr>
          </a:lstStyle>
          <a:p>
            <a:r>
              <a:rPr kumimoji="0" lang="en-US"/>
              <a:t>Click to edit Master title style</a:t>
            </a:r>
          </a:p>
        </p:txBody>
      </p:sp>
      <p:sp>
        <p:nvSpPr>
          <p:cNvPr id="3" name="Text Placeholder 2"/>
          <p:cNvSpPr>
            <a:spLocks noGrp="1"/>
          </p:cNvSpPr>
          <p:nvPr>
            <p:ph type="body" idx="1"/>
          </p:nvPr>
        </p:nvSpPr>
        <p:spPr>
          <a:xfrm>
            <a:off x="457200" y="1855248"/>
            <a:ext cx="4040188"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645025" y="1859757"/>
            <a:ext cx="4041775"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5" name="Content Placeholder 4"/>
          <p:cNvSpPr>
            <a:spLocks noGrp="1"/>
          </p:cNvSpPr>
          <p:nvPr>
            <p:ph sz="quarter" idx="2"/>
          </p:nvPr>
        </p:nvSpPr>
        <p:spPr>
          <a:xfrm>
            <a:off x="457200" y="2514600"/>
            <a:ext cx="4040188"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Content Placeholder 5"/>
          <p:cNvSpPr>
            <a:spLocks noGrp="1"/>
          </p:cNvSpPr>
          <p:nvPr>
            <p:ph sz="quarter" idx="4"/>
          </p:nvPr>
        </p:nvSpPr>
        <p:spPr>
          <a:xfrm>
            <a:off x="4645025" y="2514600"/>
            <a:ext cx="4041775"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0"/>
          </p:nvPr>
        </p:nvSpPr>
        <p:spPr/>
        <p:txBody>
          <a:bodyPr/>
          <a:lstStyle/>
          <a:p>
            <a:fld id="{1D8BD707-D9CF-40AE-B4C6-C98DA3205C09}" type="datetimeFigureOut">
              <a:rPr lang="en-US" smtClean="0"/>
              <a:pPr/>
              <a:t>11/28/2022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305800" cy="114300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kumimoji="0"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11/28/2022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11/28/2022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514352"/>
            <a:ext cx="2743200" cy="1162050"/>
          </a:xfrm>
        </p:spPr>
        <p:txBody>
          <a:bodyPr lIns="0" anchor="b">
            <a:noAutofit/>
          </a:bodyPr>
          <a:lstStyle>
            <a:lvl1pPr algn="l" rtl="0">
              <a:spcBef>
                <a:spcPct val="0"/>
              </a:spcBef>
              <a:buNone/>
              <a:defRPr sz="2600" b="0">
                <a:ln>
                  <a:noFill/>
                </a:ln>
                <a:solidFill>
                  <a:schemeClr val="tx2"/>
                </a:solidFill>
                <a:effectLst/>
                <a:latin typeface="+mj-lt"/>
                <a:ea typeface="+mj-ea"/>
                <a:cs typeface="+mj-cs"/>
              </a:defRPr>
            </a:lvl1pPr>
          </a:lstStyle>
          <a:p>
            <a:r>
              <a:rPr kumimoji="0" lang="en-US"/>
              <a:t>Click to edit Master title style</a:t>
            </a:r>
          </a:p>
        </p:txBody>
      </p:sp>
      <p:sp>
        <p:nvSpPr>
          <p:cNvPr id="3" name="Text Placeholder 2"/>
          <p:cNvSpPr>
            <a:spLocks noGrp="1"/>
          </p:cNvSpPr>
          <p:nvPr>
            <p:ph type="body" idx="2"/>
          </p:nvPr>
        </p:nvSpPr>
        <p:spPr>
          <a:xfrm>
            <a:off x="685800" y="1676400"/>
            <a:ext cx="27432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en-US"/>
              <a:t>Click to edit Master text styles</a:t>
            </a:r>
          </a:p>
        </p:txBody>
      </p:sp>
      <p:sp>
        <p:nvSpPr>
          <p:cNvPr id="4" name="Content Placeholder 3"/>
          <p:cNvSpPr>
            <a:spLocks noGrp="1"/>
          </p:cNvSpPr>
          <p:nvPr>
            <p:ph sz="half" idx="1"/>
          </p:nvPr>
        </p:nvSpPr>
        <p:spPr>
          <a:xfrm>
            <a:off x="3575050" y="1676400"/>
            <a:ext cx="5111750" cy="4572000"/>
          </a:xfrm>
        </p:spPr>
        <p:txBody>
          <a:bodyPr tIns="0"/>
          <a:lstStyle>
            <a:lvl1pPr>
              <a:defRPr sz="2800"/>
            </a:lvl1pPr>
            <a:lvl2pPr>
              <a:defRPr sz="2600"/>
            </a:lvl2pPr>
            <a:lvl3pPr>
              <a:defRPr sz="2400"/>
            </a:lvl3pPr>
            <a:lvl4pPr>
              <a:defRPr sz="20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1D8BD707-D9CF-40AE-B4C6-C98DA3205C09}" type="datetimeFigureOut">
              <a:rPr lang="en-US" smtClean="0"/>
              <a:pPr/>
              <a:t>11/28/2022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nip and Round Single Corner Rectangle 8"/>
          <p:cNvSpPr/>
          <p:nvPr/>
        </p:nvSpPr>
        <p:spPr>
          <a:xfrm rot="420000" flipV="1">
            <a:off x="3165753" y="1108077"/>
            <a:ext cx="52578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12" name="Right Triangle 11"/>
          <p:cNvSpPr/>
          <p:nvPr/>
        </p:nvSpPr>
        <p:spPr>
          <a:xfrm rot="420000" flipV="1">
            <a:off x="8004134" y="5359769"/>
            <a:ext cx="155448" cy="155448"/>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1"/>
          <p:cNvSpPr>
            <a:spLocks noGrp="1"/>
          </p:cNvSpPr>
          <p:nvPr>
            <p:ph type="title"/>
          </p:nvPr>
        </p:nvSpPr>
        <p:spPr>
          <a:xfrm>
            <a:off x="609600" y="1176996"/>
            <a:ext cx="2212848" cy="1582621"/>
          </a:xfrm>
        </p:spPr>
        <p:txBody>
          <a:bodyPr vert="horz" lIns="45720" tIns="45720" rIns="45720" bIns="45720" anchor="b"/>
          <a:lstStyle>
            <a:lvl1pPr algn="l">
              <a:buNone/>
              <a:defRPr sz="2000" b="1">
                <a:solidFill>
                  <a:schemeClr val="tx2"/>
                </a:solidFill>
              </a:defRPr>
            </a:lvl1pPr>
          </a:lstStyle>
          <a:p>
            <a:r>
              <a:rPr kumimoji="0" lang="en-US"/>
              <a:t>Click to edit Master title style</a:t>
            </a:r>
          </a:p>
        </p:txBody>
      </p:sp>
      <p:sp>
        <p:nvSpPr>
          <p:cNvPr id="4" name="Text Placeholder 3"/>
          <p:cNvSpPr>
            <a:spLocks noGrp="1"/>
          </p:cNvSpPr>
          <p:nvPr>
            <p:ph type="body" sz="half" idx="2"/>
          </p:nvPr>
        </p:nvSpPr>
        <p:spPr>
          <a:xfrm>
            <a:off x="609600" y="2828785"/>
            <a:ext cx="2209800" cy="2179320"/>
          </a:xfrm>
        </p:spPr>
        <p:txBody>
          <a:bodyPr lIns="64008" rIns="45720" bIns="45720" anchor="t"/>
          <a:lstStyle>
            <a:lvl1pPr marL="0" indent="0" algn="l">
              <a:spcBef>
                <a:spcPts val="250"/>
              </a:spcBef>
              <a:buFontTx/>
              <a:buNone/>
              <a:defRPr sz="13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8077200" y="6356350"/>
            <a:ext cx="609600" cy="365125"/>
          </a:xfrm>
        </p:spPr>
        <p:txBody>
          <a:bodyPr/>
          <a:lstStyle/>
          <a:p>
            <a:fld id="{B6F15528-21DE-4FAA-801E-634DDDAF4B2B}" type="slidenum">
              <a:rPr lang="en-US" smtClean="0"/>
              <a:pPr/>
              <a:t>‹#›</a:t>
            </a:fld>
            <a:endParaRPr lang="en-US"/>
          </a:p>
        </p:txBody>
      </p:sp>
      <p:sp>
        <p:nvSpPr>
          <p:cNvPr id="3" name="Picture Placeholder 2"/>
          <p:cNvSpPr>
            <a:spLocks noGrp="1"/>
          </p:cNvSpPr>
          <p:nvPr>
            <p:ph type="pic" idx="1"/>
          </p:nvPr>
        </p:nvSpPr>
        <p:spPr>
          <a:xfrm rot="420000">
            <a:off x="3485793" y="1199517"/>
            <a:ext cx="4617720" cy="3931920"/>
          </a:xfrm>
          <a:prstGeom prst="rect">
            <a:avLst/>
          </a:prstGeom>
          <a:solidFill>
            <a:schemeClr val="bg2"/>
          </a:solidFill>
          <a:ln w="3000" cap="rnd">
            <a:solidFill>
              <a:srgbClr val="C0C0C0"/>
            </a:solidFill>
            <a:round/>
          </a:ln>
          <a:effectLst/>
        </p:spPr>
        <p:txBody>
          <a:bodyPr/>
          <a:lstStyle>
            <a:lvl1pPr marL="0" indent="0">
              <a:buNone/>
              <a:defRPr sz="3200"/>
            </a:lvl1pPr>
          </a:lstStyle>
          <a:p>
            <a:r>
              <a:rPr kumimoji="0" lang="en-US"/>
              <a:t>Click icon to add picture</a:t>
            </a:r>
            <a:endParaRPr kumimoji="0" lang="en-US" dirty="0"/>
          </a:p>
        </p:txBody>
      </p:sp>
      <p:sp>
        <p:nvSpPr>
          <p:cNvPr id="10" name="Freeform 9"/>
          <p:cNvSpPr>
            <a:spLocks/>
          </p:cNvSpPr>
          <p:nvPr/>
        </p:nvSpPr>
        <p:spPr bwMode="auto">
          <a:xfrm flipV="1">
            <a:off x="-9525" y="5816600"/>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11" name="Freeform 10"/>
          <p:cNvSpPr>
            <a:spLocks/>
          </p:cNvSpPr>
          <p:nvPr/>
        </p:nvSpPr>
        <p:spPr bwMode="auto">
          <a:xfrm flipV="1">
            <a:off x="4381500" y="6219825"/>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Freeform 6"/>
          <p:cNvSpPr>
            <a:spLocks/>
          </p:cNvSpPr>
          <p:nvPr/>
        </p:nvSpPr>
        <p:spPr bwMode="auto">
          <a:xfrm>
            <a:off x="-9525" y="-7144"/>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8" name="Freeform 7"/>
          <p:cNvSpPr>
            <a:spLocks/>
          </p:cNvSpPr>
          <p:nvPr/>
        </p:nvSpPr>
        <p:spPr bwMode="auto">
          <a:xfrm>
            <a:off x="4381500" y="-7144"/>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9" name="Title Placeholder 8"/>
          <p:cNvSpPr>
            <a:spLocks noGrp="1"/>
          </p:cNvSpPr>
          <p:nvPr>
            <p:ph type="title"/>
          </p:nvPr>
        </p:nvSpPr>
        <p:spPr>
          <a:xfrm>
            <a:off x="457200" y="704088"/>
            <a:ext cx="8229600" cy="1143000"/>
          </a:xfrm>
          <a:prstGeom prst="rect">
            <a:avLst/>
          </a:prstGeom>
        </p:spPr>
        <p:txBody>
          <a:bodyPr vert="horz" lIns="0" rIns="0" bIns="0" anchor="b">
            <a:normAutofit/>
          </a:bodyPr>
          <a:lstStyle/>
          <a:p>
            <a:r>
              <a:rPr kumimoji="0" lang="en-US"/>
              <a:t>Click to edit Master title style</a:t>
            </a:r>
          </a:p>
        </p:txBody>
      </p:sp>
      <p:sp>
        <p:nvSpPr>
          <p:cNvPr id="30" name="Text Placeholder 29"/>
          <p:cNvSpPr>
            <a:spLocks noGrp="1"/>
          </p:cNvSpPr>
          <p:nvPr>
            <p:ph type="body" idx="1"/>
          </p:nvPr>
        </p:nvSpPr>
        <p:spPr>
          <a:xfrm>
            <a:off x="457200" y="1935480"/>
            <a:ext cx="8229600" cy="4389120"/>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0" name="Date Placeholder 9"/>
          <p:cNvSpPr>
            <a:spLocks noGrp="1"/>
          </p:cNvSpPr>
          <p:nvPr>
            <p:ph type="dt" sz="half" idx="2"/>
          </p:nvPr>
        </p:nvSpPr>
        <p:spPr>
          <a:xfrm>
            <a:off x="457200" y="6356350"/>
            <a:ext cx="21336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fld id="{1D8BD707-D9CF-40AE-B4C6-C98DA3205C09}" type="datetimeFigureOut">
              <a:rPr lang="en-US" smtClean="0"/>
              <a:pPr/>
              <a:t>11/28/2022</a:t>
            </a:fld>
            <a:endParaRPr lang="en-US"/>
          </a:p>
        </p:txBody>
      </p:sp>
      <p:sp>
        <p:nvSpPr>
          <p:cNvPr id="22" name="Footer Placeholder 21"/>
          <p:cNvSpPr>
            <a:spLocks noGrp="1"/>
          </p:cNvSpPr>
          <p:nvPr>
            <p:ph type="ftr" sz="quarter" idx="3"/>
          </p:nvPr>
        </p:nvSpPr>
        <p:spPr>
          <a:xfrm>
            <a:off x="2667000" y="6356350"/>
            <a:ext cx="33528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endParaRPr lang="en-US"/>
          </a:p>
        </p:txBody>
      </p:sp>
      <p:sp>
        <p:nvSpPr>
          <p:cNvPr id="18" name="Slide Number Placeholder 17"/>
          <p:cNvSpPr>
            <a:spLocks noGrp="1"/>
          </p:cNvSpPr>
          <p:nvPr>
            <p:ph type="sldNum" sz="quarter" idx="4"/>
          </p:nvPr>
        </p:nvSpPr>
        <p:spPr>
          <a:xfrm>
            <a:off x="7924800" y="6356350"/>
            <a:ext cx="762000" cy="365125"/>
          </a:xfrm>
          <a:prstGeom prst="rect">
            <a:avLst/>
          </a:prstGeom>
        </p:spPr>
        <p:txBody>
          <a:bodyPr vert="horz" lIns="0" tIns="0" rIns="0" bIns="0" anchor="b"/>
          <a:lstStyle>
            <a:lvl1pPr algn="r" eaLnBrk="1" latinLnBrk="0" hangingPunct="1">
              <a:defRPr kumimoji="0" sz="1200">
                <a:solidFill>
                  <a:schemeClr val="tx2">
                    <a:shade val="90000"/>
                  </a:schemeClr>
                </a:solidFill>
              </a:defRPr>
            </a:lvl1pPr>
          </a:lstStyle>
          <a:p>
            <a:fld id="{B6F15528-21DE-4FAA-801E-634DDDAF4B2B}" type="slidenum">
              <a:rPr lang="en-US" smtClean="0"/>
              <a:pPr/>
              <a:t>‹#›</a:t>
            </a:fld>
            <a:endParaRPr lang="en-US"/>
          </a:p>
        </p:txBody>
      </p:sp>
      <p:grpSp>
        <p:nvGrpSpPr>
          <p:cNvPr id="2" name="Group 1"/>
          <p:cNvGrpSpPr/>
          <p:nvPr/>
        </p:nvGrpSpPr>
        <p:grpSpPr>
          <a:xfrm>
            <a:off x="-19017" y="202408"/>
            <a:ext cx="9180548" cy="649224"/>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gr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rtl="0" eaLnBrk="1" latinLnBrk="0" hangingPunct="1">
        <a:spcBef>
          <a:spcPct val="0"/>
        </a:spcBef>
        <a:buNone/>
        <a:defRPr kumimoji="0" sz="5000" b="0" kern="1200">
          <a:ln>
            <a:noFill/>
          </a:ln>
          <a:solidFill>
            <a:schemeClr val="tx2"/>
          </a:solidFill>
          <a:effectLst/>
          <a:latin typeface="+mj-lt"/>
          <a:ea typeface="+mj-ea"/>
          <a:cs typeface="+mj-cs"/>
        </a:defRPr>
      </a:lvl1pPr>
    </p:titleStyle>
    <p:body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457200"/>
            <a:ext cx="9144000" cy="2362200"/>
          </a:xfrm>
        </p:spPr>
        <p:txBody>
          <a:bodyPr>
            <a:normAutofit fontScale="90000"/>
          </a:bodyPr>
          <a:lstStyle/>
          <a:p>
            <a:pPr algn="ctr"/>
            <a:r>
              <a:rPr lang="en-US" dirty="0">
                <a:solidFill>
                  <a:srgbClr val="FF0000"/>
                </a:solidFill>
                <a:latin typeface="Times New Roman" pitchFamily="18" charset="0"/>
                <a:cs typeface="Times New Roman" pitchFamily="18" charset="0"/>
              </a:rPr>
              <a:t>Interrupts</a:t>
            </a:r>
            <a:br>
              <a:rPr lang="en-US" dirty="0">
                <a:solidFill>
                  <a:srgbClr val="FF0000"/>
                </a:solidFill>
                <a:latin typeface="Times New Roman" pitchFamily="18" charset="0"/>
                <a:cs typeface="Times New Roman" pitchFamily="18" charset="0"/>
              </a:rPr>
            </a:br>
            <a:r>
              <a:rPr lang="en-US" dirty="0">
                <a:solidFill>
                  <a:srgbClr val="FF0000"/>
                </a:solidFill>
                <a:latin typeface="Times New Roman" pitchFamily="18" charset="0"/>
                <a:cs typeface="Times New Roman" pitchFamily="18" charset="0"/>
              </a:rPr>
              <a:t> of </a:t>
            </a:r>
            <a:br>
              <a:rPr lang="en-US" dirty="0">
                <a:solidFill>
                  <a:srgbClr val="FF0000"/>
                </a:solidFill>
                <a:latin typeface="Times New Roman" pitchFamily="18" charset="0"/>
                <a:cs typeface="Times New Roman" pitchFamily="18" charset="0"/>
              </a:rPr>
            </a:br>
            <a:r>
              <a:rPr lang="en-US" dirty="0">
                <a:solidFill>
                  <a:srgbClr val="FF0000"/>
                </a:solidFill>
                <a:latin typeface="Times New Roman" pitchFamily="18" charset="0"/>
                <a:cs typeface="Times New Roman" pitchFamily="18" charset="0"/>
              </a:rPr>
              <a:t>8085 microprocessor</a:t>
            </a:r>
          </a:p>
        </p:txBody>
      </p:sp>
      <p:sp>
        <p:nvSpPr>
          <p:cNvPr id="4" name="Subtitle 2"/>
          <p:cNvSpPr>
            <a:spLocks noGrp="1"/>
          </p:cNvSpPr>
          <p:nvPr>
            <p:ph type="subTitle" idx="1"/>
          </p:nvPr>
        </p:nvSpPr>
        <p:spPr>
          <a:xfrm>
            <a:off x="533400" y="3886200"/>
            <a:ext cx="7854696" cy="1752600"/>
          </a:xfrm>
        </p:spPr>
        <p:txBody>
          <a:bodyPr>
            <a:normAutofit fontScale="92500" lnSpcReduction="10000"/>
          </a:bodyPr>
          <a:lstStyle/>
          <a:p>
            <a:pPr algn="ctr"/>
            <a:r>
              <a:rPr lang="en-US" b="1" dirty="0"/>
              <a:t>Presented by:</a:t>
            </a:r>
          </a:p>
          <a:p>
            <a:pPr algn="ctr"/>
            <a:r>
              <a:rPr lang="en-US" b="1" dirty="0"/>
              <a:t>Dr. </a:t>
            </a:r>
            <a:r>
              <a:rPr lang="en-US" b="1" dirty="0" err="1"/>
              <a:t>Sk</a:t>
            </a:r>
            <a:r>
              <a:rPr lang="en-US" b="1" dirty="0"/>
              <a:t> Babar Ali</a:t>
            </a:r>
          </a:p>
          <a:p>
            <a:pPr algn="ctr"/>
            <a:r>
              <a:rPr lang="en-US" b="1" dirty="0"/>
              <a:t>Associate Professor</a:t>
            </a:r>
          </a:p>
          <a:p>
            <a:pPr algn="ctr"/>
            <a:r>
              <a:rPr lang="en-US" b="1"/>
              <a:t>ECE department, Aliah University</a:t>
            </a:r>
          </a:p>
          <a:p>
            <a:pPr algn="ctr"/>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2"/>
          <a:srcRect/>
          <a:stretch>
            <a:fillRect/>
          </a:stretch>
        </p:blipFill>
        <p:spPr bwMode="auto">
          <a:xfrm>
            <a:off x="609600" y="990600"/>
            <a:ext cx="8001000" cy="5105400"/>
          </a:xfrm>
          <a:prstGeom prst="rect">
            <a:avLst/>
          </a:prstGeom>
          <a:noFill/>
          <a:ln w="9525">
            <a:noFill/>
            <a:miter lim="800000"/>
            <a:headEnd/>
            <a:tailEnd/>
          </a:ln>
          <a:effec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Picture 2"/>
          <p:cNvPicPr>
            <a:picLocks noChangeAspect="1" noChangeArrowheads="1"/>
          </p:cNvPicPr>
          <p:nvPr/>
        </p:nvPicPr>
        <p:blipFill>
          <a:blip r:embed="rId2"/>
          <a:srcRect/>
          <a:stretch>
            <a:fillRect/>
          </a:stretch>
        </p:blipFill>
        <p:spPr bwMode="auto">
          <a:xfrm>
            <a:off x="609600" y="990600"/>
            <a:ext cx="8001000" cy="5257800"/>
          </a:xfrm>
          <a:prstGeom prst="rect">
            <a:avLst/>
          </a:prstGeom>
          <a:noFill/>
          <a:ln w="9525">
            <a:noFill/>
            <a:miter lim="800000"/>
            <a:headEnd/>
            <a:tailEnd/>
          </a:ln>
          <a:effec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nvGraphicFramePr>
        <p:xfrm>
          <a:off x="457200" y="1600205"/>
          <a:ext cx="8229600" cy="4571994"/>
        </p:xfrm>
        <a:graphic>
          <a:graphicData uri="http://schemas.openxmlformats.org/drawingml/2006/table">
            <a:tbl>
              <a:tblPr/>
              <a:tblGrid>
                <a:gridCol w="1513065">
                  <a:extLst>
                    <a:ext uri="{9D8B030D-6E8A-4147-A177-3AD203B41FA5}">
                      <a16:colId xmlns:a16="http://schemas.microsoft.com/office/drawing/2014/main" val="20000"/>
                    </a:ext>
                  </a:extLst>
                </a:gridCol>
                <a:gridCol w="2398763">
                  <a:extLst>
                    <a:ext uri="{9D8B030D-6E8A-4147-A177-3AD203B41FA5}">
                      <a16:colId xmlns:a16="http://schemas.microsoft.com/office/drawing/2014/main" val="20001"/>
                    </a:ext>
                  </a:extLst>
                </a:gridCol>
                <a:gridCol w="2103531">
                  <a:extLst>
                    <a:ext uri="{9D8B030D-6E8A-4147-A177-3AD203B41FA5}">
                      <a16:colId xmlns:a16="http://schemas.microsoft.com/office/drawing/2014/main" val="20002"/>
                    </a:ext>
                  </a:extLst>
                </a:gridCol>
                <a:gridCol w="2214241">
                  <a:extLst>
                    <a:ext uri="{9D8B030D-6E8A-4147-A177-3AD203B41FA5}">
                      <a16:colId xmlns:a16="http://schemas.microsoft.com/office/drawing/2014/main" val="20003"/>
                    </a:ext>
                  </a:extLst>
                </a:gridCol>
              </a:tblGrid>
              <a:tr h="326571">
                <a:tc>
                  <a:txBody>
                    <a:bodyPr/>
                    <a:lstStyle/>
                    <a:p>
                      <a:pPr algn="ctr" fontAlgn="ctr"/>
                      <a:r>
                        <a:rPr lang="en-US" sz="1400" b="1" i="0" u="none" strike="noStrike" dirty="0">
                          <a:solidFill>
                            <a:srgbClr val="000000"/>
                          </a:solidFill>
                          <a:latin typeface="Times New Roman"/>
                        </a:rPr>
                        <a:t>Interrupts</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48B54"/>
                    </a:solidFill>
                  </a:tcPr>
                </a:tc>
                <a:tc>
                  <a:txBody>
                    <a:bodyPr/>
                    <a:lstStyle/>
                    <a:p>
                      <a:pPr algn="ctr" fontAlgn="ctr"/>
                      <a:r>
                        <a:rPr lang="en-US" sz="1400" b="1" i="0" u="none" strike="noStrike">
                          <a:solidFill>
                            <a:srgbClr val="000000"/>
                          </a:solidFill>
                          <a:latin typeface="Times New Roman"/>
                        </a:rPr>
                        <a:t>Type</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48B54"/>
                    </a:solidFill>
                  </a:tcPr>
                </a:tc>
                <a:tc>
                  <a:txBody>
                    <a:bodyPr/>
                    <a:lstStyle/>
                    <a:p>
                      <a:pPr algn="ctr" fontAlgn="ctr"/>
                      <a:r>
                        <a:rPr lang="en-US" sz="1400" b="1" i="0" u="none" strike="noStrike">
                          <a:solidFill>
                            <a:srgbClr val="000000"/>
                          </a:solidFill>
                          <a:latin typeface="Times New Roman"/>
                        </a:rPr>
                        <a:t>Vector Location</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48B54"/>
                    </a:solidFill>
                  </a:tcPr>
                </a:tc>
                <a:tc>
                  <a:txBody>
                    <a:bodyPr/>
                    <a:lstStyle/>
                    <a:p>
                      <a:pPr algn="ctr" fontAlgn="ctr"/>
                      <a:r>
                        <a:rPr lang="en-US" sz="1400" b="1" i="0" u="none" strike="noStrike">
                          <a:solidFill>
                            <a:srgbClr val="000000"/>
                          </a:solidFill>
                          <a:latin typeface="Times New Roman"/>
                        </a:rPr>
                        <a:t>Enable (Trigger)</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48B54"/>
                    </a:solidFill>
                  </a:tcPr>
                </a:tc>
                <a:extLst>
                  <a:ext uri="{0D108BD9-81ED-4DB2-BD59-A6C34878D82A}">
                    <a16:rowId xmlns:a16="http://schemas.microsoft.com/office/drawing/2014/main" val="10000"/>
                  </a:ext>
                </a:extLst>
              </a:tr>
              <a:tr h="326571">
                <a:tc>
                  <a:txBody>
                    <a:bodyPr/>
                    <a:lstStyle/>
                    <a:p>
                      <a:pPr algn="ctr" fontAlgn="ctr"/>
                      <a:r>
                        <a:rPr lang="en-US" sz="1400" b="1" i="0" u="none" strike="noStrike">
                          <a:solidFill>
                            <a:srgbClr val="055B15"/>
                          </a:solidFill>
                          <a:latin typeface="Times New Roman"/>
                        </a:rPr>
                        <a:t>TRAP</a:t>
                      </a:r>
                    </a:p>
                  </a:txBody>
                  <a:tcPr marL="9525" marR="9525" marT="952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400" b="1" i="0" u="none" strike="noStrike">
                          <a:solidFill>
                            <a:srgbClr val="055B15"/>
                          </a:solidFill>
                          <a:latin typeface="Times New Roman"/>
                        </a:rPr>
                        <a:t>NON MASKABLE</a:t>
                      </a:r>
                    </a:p>
                  </a:txBody>
                  <a:tcPr marL="9525" marR="9525" marT="952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400" b="1" i="0" u="none" strike="noStrike">
                          <a:solidFill>
                            <a:srgbClr val="055B15"/>
                          </a:solidFill>
                          <a:latin typeface="Times New Roman"/>
                        </a:rPr>
                        <a:t>0024H</a:t>
                      </a:r>
                    </a:p>
                  </a:txBody>
                  <a:tcPr marL="9525" marR="9525" marT="952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400" b="1" i="0" u="none" strike="noStrike">
                          <a:solidFill>
                            <a:srgbClr val="055B15"/>
                          </a:solidFill>
                          <a:latin typeface="Times New Roman"/>
                        </a:rPr>
                        <a:t>EADGE &amp; LEVEL </a:t>
                      </a:r>
                    </a:p>
                  </a:txBody>
                  <a:tcPr marL="9525" marR="9525" marT="9525" marB="0" anchor="ctr">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001"/>
                  </a:ext>
                </a:extLst>
              </a:tr>
              <a:tr h="326571">
                <a:tc>
                  <a:txBody>
                    <a:bodyPr/>
                    <a:lstStyle/>
                    <a:p>
                      <a:pPr algn="ctr" fontAlgn="ctr"/>
                      <a:r>
                        <a:rPr lang="en-US" sz="1400" b="1" i="0" u="none" strike="noStrike">
                          <a:solidFill>
                            <a:srgbClr val="002060"/>
                          </a:solidFill>
                          <a:latin typeface="Times New Roman"/>
                        </a:rPr>
                        <a:t>RST7.5</a:t>
                      </a:r>
                    </a:p>
                  </a:txBody>
                  <a:tcPr marL="9525" marR="9525" marT="9525" marB="0" anchor="ctr">
                    <a:lnL>
                      <a:noFill/>
                    </a:lnL>
                    <a:lnR>
                      <a:noFill/>
                    </a:lnR>
                    <a:lnT>
                      <a:noFill/>
                    </a:lnT>
                    <a:lnB>
                      <a:noFill/>
                    </a:lnB>
                  </a:tcPr>
                </a:tc>
                <a:tc>
                  <a:txBody>
                    <a:bodyPr/>
                    <a:lstStyle/>
                    <a:p>
                      <a:pPr algn="ctr" fontAlgn="ctr"/>
                      <a:r>
                        <a:rPr lang="en-US" sz="1400" b="1" i="0" u="none" strike="noStrike">
                          <a:solidFill>
                            <a:srgbClr val="002060"/>
                          </a:solidFill>
                          <a:latin typeface="Times New Roman"/>
                        </a:rPr>
                        <a:t>MASKABLE</a:t>
                      </a:r>
                    </a:p>
                  </a:txBody>
                  <a:tcPr marL="9525" marR="9525" marT="9525" marB="0" anchor="ctr">
                    <a:lnL>
                      <a:noFill/>
                    </a:lnL>
                    <a:lnR>
                      <a:noFill/>
                    </a:lnR>
                    <a:lnT>
                      <a:noFill/>
                    </a:lnT>
                    <a:lnB>
                      <a:noFill/>
                    </a:lnB>
                  </a:tcPr>
                </a:tc>
                <a:tc>
                  <a:txBody>
                    <a:bodyPr/>
                    <a:lstStyle/>
                    <a:p>
                      <a:pPr algn="ctr" fontAlgn="ctr"/>
                      <a:r>
                        <a:rPr lang="en-US" sz="1400" b="1" i="0" u="none" strike="noStrike">
                          <a:solidFill>
                            <a:srgbClr val="002060"/>
                          </a:solidFill>
                          <a:latin typeface="Times New Roman"/>
                        </a:rPr>
                        <a:t>003CH</a:t>
                      </a:r>
                    </a:p>
                  </a:txBody>
                  <a:tcPr marL="9525" marR="9525" marT="9525" marB="0" anchor="ctr">
                    <a:lnL>
                      <a:noFill/>
                    </a:lnL>
                    <a:lnR>
                      <a:noFill/>
                    </a:lnR>
                    <a:lnT>
                      <a:noFill/>
                    </a:lnT>
                    <a:lnB>
                      <a:noFill/>
                    </a:lnB>
                  </a:tcPr>
                </a:tc>
                <a:tc>
                  <a:txBody>
                    <a:bodyPr/>
                    <a:lstStyle/>
                    <a:p>
                      <a:pPr algn="ctr" fontAlgn="ctr"/>
                      <a:r>
                        <a:rPr lang="en-US" sz="1400" b="1" i="0" u="none" strike="noStrike">
                          <a:solidFill>
                            <a:srgbClr val="002060"/>
                          </a:solidFill>
                          <a:latin typeface="Times New Roman"/>
                        </a:rPr>
                        <a:t>EADGE </a:t>
                      </a:r>
                    </a:p>
                  </a:txBody>
                  <a:tcPr marL="9525" marR="9525" marT="9525" marB="0" anchor="ctr">
                    <a:lnL>
                      <a:noFill/>
                    </a:lnL>
                    <a:lnR>
                      <a:noFill/>
                    </a:lnR>
                    <a:lnT>
                      <a:noFill/>
                    </a:lnT>
                    <a:lnB>
                      <a:noFill/>
                    </a:lnB>
                  </a:tcPr>
                </a:tc>
                <a:extLst>
                  <a:ext uri="{0D108BD9-81ED-4DB2-BD59-A6C34878D82A}">
                    <a16:rowId xmlns:a16="http://schemas.microsoft.com/office/drawing/2014/main" val="10002"/>
                  </a:ext>
                </a:extLst>
              </a:tr>
              <a:tr h="326571">
                <a:tc>
                  <a:txBody>
                    <a:bodyPr/>
                    <a:lstStyle/>
                    <a:p>
                      <a:pPr algn="ctr" fontAlgn="ctr"/>
                      <a:r>
                        <a:rPr lang="en-US" sz="1400" b="1" i="0" u="none" strike="noStrike">
                          <a:solidFill>
                            <a:srgbClr val="002060"/>
                          </a:solidFill>
                          <a:latin typeface="Times New Roman"/>
                        </a:rPr>
                        <a:t>RST6.5</a:t>
                      </a:r>
                    </a:p>
                  </a:txBody>
                  <a:tcPr marL="9525" marR="9525" marT="9525" marB="0" anchor="ctr">
                    <a:lnL>
                      <a:noFill/>
                    </a:lnL>
                    <a:lnR>
                      <a:noFill/>
                    </a:lnR>
                    <a:lnT>
                      <a:noFill/>
                    </a:lnT>
                    <a:lnB>
                      <a:noFill/>
                    </a:lnB>
                  </a:tcPr>
                </a:tc>
                <a:tc>
                  <a:txBody>
                    <a:bodyPr/>
                    <a:lstStyle/>
                    <a:p>
                      <a:pPr algn="ctr" fontAlgn="ctr"/>
                      <a:r>
                        <a:rPr lang="en-US" sz="1400" b="1" i="0" u="none" strike="noStrike">
                          <a:solidFill>
                            <a:srgbClr val="002060"/>
                          </a:solidFill>
                          <a:latin typeface="Times New Roman"/>
                        </a:rPr>
                        <a:t>MASKABLE</a:t>
                      </a:r>
                    </a:p>
                  </a:txBody>
                  <a:tcPr marL="9525" marR="9525" marT="9525" marB="0" anchor="ctr">
                    <a:lnL>
                      <a:noFill/>
                    </a:lnL>
                    <a:lnR>
                      <a:noFill/>
                    </a:lnR>
                    <a:lnT>
                      <a:noFill/>
                    </a:lnT>
                    <a:lnB>
                      <a:noFill/>
                    </a:lnB>
                  </a:tcPr>
                </a:tc>
                <a:tc>
                  <a:txBody>
                    <a:bodyPr/>
                    <a:lstStyle/>
                    <a:p>
                      <a:pPr algn="ctr" fontAlgn="ctr"/>
                      <a:r>
                        <a:rPr lang="en-US" sz="1400" b="1" i="0" u="none" strike="noStrike">
                          <a:solidFill>
                            <a:srgbClr val="002060"/>
                          </a:solidFill>
                          <a:latin typeface="Times New Roman"/>
                        </a:rPr>
                        <a:t>0034H</a:t>
                      </a:r>
                    </a:p>
                  </a:txBody>
                  <a:tcPr marL="9525" marR="9525" marT="9525" marB="0" anchor="ctr">
                    <a:lnL>
                      <a:noFill/>
                    </a:lnL>
                    <a:lnR>
                      <a:noFill/>
                    </a:lnR>
                    <a:lnT>
                      <a:noFill/>
                    </a:lnT>
                    <a:lnB>
                      <a:noFill/>
                    </a:lnB>
                  </a:tcPr>
                </a:tc>
                <a:tc>
                  <a:txBody>
                    <a:bodyPr/>
                    <a:lstStyle/>
                    <a:p>
                      <a:pPr algn="ctr" fontAlgn="ctr"/>
                      <a:r>
                        <a:rPr lang="en-US" sz="1400" b="1" i="0" u="none" strike="noStrike">
                          <a:solidFill>
                            <a:srgbClr val="002060"/>
                          </a:solidFill>
                          <a:latin typeface="Times New Roman"/>
                        </a:rPr>
                        <a:t>LEVEL</a:t>
                      </a:r>
                    </a:p>
                  </a:txBody>
                  <a:tcPr marL="9525" marR="9525" marT="9525" marB="0" anchor="ctr">
                    <a:lnL>
                      <a:noFill/>
                    </a:lnL>
                    <a:lnR>
                      <a:noFill/>
                    </a:lnR>
                    <a:lnT>
                      <a:noFill/>
                    </a:lnT>
                    <a:lnB>
                      <a:noFill/>
                    </a:lnB>
                  </a:tcPr>
                </a:tc>
                <a:extLst>
                  <a:ext uri="{0D108BD9-81ED-4DB2-BD59-A6C34878D82A}">
                    <a16:rowId xmlns:a16="http://schemas.microsoft.com/office/drawing/2014/main" val="10003"/>
                  </a:ext>
                </a:extLst>
              </a:tr>
              <a:tr h="326571">
                <a:tc>
                  <a:txBody>
                    <a:bodyPr/>
                    <a:lstStyle/>
                    <a:p>
                      <a:pPr algn="ctr" fontAlgn="ctr"/>
                      <a:r>
                        <a:rPr lang="en-US" sz="1400" b="1" i="0" u="none" strike="noStrike">
                          <a:solidFill>
                            <a:srgbClr val="002060"/>
                          </a:solidFill>
                          <a:latin typeface="Times New Roman"/>
                        </a:rPr>
                        <a:t>RST5.5</a:t>
                      </a:r>
                    </a:p>
                  </a:txBody>
                  <a:tcPr marL="9525" marR="9525" marT="9525" marB="0" anchor="ctr">
                    <a:lnL>
                      <a:noFill/>
                    </a:lnL>
                    <a:lnR>
                      <a:noFill/>
                    </a:lnR>
                    <a:lnT>
                      <a:noFill/>
                    </a:lnT>
                    <a:lnB>
                      <a:noFill/>
                    </a:lnB>
                  </a:tcPr>
                </a:tc>
                <a:tc>
                  <a:txBody>
                    <a:bodyPr/>
                    <a:lstStyle/>
                    <a:p>
                      <a:pPr algn="ctr" fontAlgn="ctr"/>
                      <a:r>
                        <a:rPr lang="en-US" sz="1400" b="1" i="0" u="none" strike="noStrike">
                          <a:solidFill>
                            <a:srgbClr val="002060"/>
                          </a:solidFill>
                          <a:latin typeface="Times New Roman"/>
                        </a:rPr>
                        <a:t>MASKABLE</a:t>
                      </a:r>
                    </a:p>
                  </a:txBody>
                  <a:tcPr marL="9525" marR="9525" marT="9525" marB="0" anchor="ctr">
                    <a:lnL>
                      <a:noFill/>
                    </a:lnL>
                    <a:lnR>
                      <a:noFill/>
                    </a:lnR>
                    <a:lnT>
                      <a:noFill/>
                    </a:lnT>
                    <a:lnB>
                      <a:noFill/>
                    </a:lnB>
                  </a:tcPr>
                </a:tc>
                <a:tc>
                  <a:txBody>
                    <a:bodyPr/>
                    <a:lstStyle/>
                    <a:p>
                      <a:pPr algn="ctr" fontAlgn="ctr"/>
                      <a:r>
                        <a:rPr lang="en-US" sz="1400" b="1" i="0" u="none" strike="noStrike">
                          <a:solidFill>
                            <a:srgbClr val="002060"/>
                          </a:solidFill>
                          <a:latin typeface="Times New Roman"/>
                        </a:rPr>
                        <a:t>002CH</a:t>
                      </a:r>
                    </a:p>
                  </a:txBody>
                  <a:tcPr marL="9525" marR="9525" marT="9525" marB="0" anchor="ctr">
                    <a:lnL>
                      <a:noFill/>
                    </a:lnL>
                    <a:lnR>
                      <a:noFill/>
                    </a:lnR>
                    <a:lnT>
                      <a:noFill/>
                    </a:lnT>
                    <a:lnB>
                      <a:noFill/>
                    </a:lnB>
                  </a:tcPr>
                </a:tc>
                <a:tc>
                  <a:txBody>
                    <a:bodyPr/>
                    <a:lstStyle/>
                    <a:p>
                      <a:pPr algn="ctr" fontAlgn="ctr"/>
                      <a:r>
                        <a:rPr lang="en-US" sz="1400" b="1" i="0" u="none" strike="noStrike">
                          <a:solidFill>
                            <a:srgbClr val="002060"/>
                          </a:solidFill>
                          <a:latin typeface="Times New Roman"/>
                        </a:rPr>
                        <a:t>LEVEL</a:t>
                      </a:r>
                    </a:p>
                  </a:txBody>
                  <a:tcPr marL="9525" marR="9525" marT="9525" marB="0" anchor="ctr">
                    <a:lnL>
                      <a:noFill/>
                    </a:lnL>
                    <a:lnR>
                      <a:noFill/>
                    </a:lnR>
                    <a:lnT>
                      <a:noFill/>
                    </a:lnT>
                    <a:lnB>
                      <a:noFill/>
                    </a:lnB>
                  </a:tcPr>
                </a:tc>
                <a:extLst>
                  <a:ext uri="{0D108BD9-81ED-4DB2-BD59-A6C34878D82A}">
                    <a16:rowId xmlns:a16="http://schemas.microsoft.com/office/drawing/2014/main" val="10004"/>
                  </a:ext>
                </a:extLst>
              </a:tr>
              <a:tr h="326571">
                <a:tc>
                  <a:txBody>
                    <a:bodyPr/>
                    <a:lstStyle/>
                    <a:p>
                      <a:pPr algn="ctr" fontAlgn="ctr"/>
                      <a:r>
                        <a:rPr lang="en-US" sz="1400" b="1" i="0" u="none" strike="noStrike">
                          <a:solidFill>
                            <a:srgbClr val="FF0000"/>
                          </a:solidFill>
                          <a:latin typeface="Times New Roman"/>
                        </a:rPr>
                        <a:t>INTR</a:t>
                      </a:r>
                    </a:p>
                  </a:txBody>
                  <a:tcPr marL="9525" marR="9525" marT="9525" marB="0" anchor="ctr">
                    <a:lnL>
                      <a:noFill/>
                    </a:lnL>
                    <a:lnR>
                      <a:noFill/>
                    </a:lnR>
                    <a:lnT>
                      <a:noFill/>
                    </a:lnT>
                    <a:lnB>
                      <a:noFill/>
                    </a:lnB>
                  </a:tcPr>
                </a:tc>
                <a:tc>
                  <a:txBody>
                    <a:bodyPr/>
                    <a:lstStyle/>
                    <a:p>
                      <a:pPr algn="ctr" fontAlgn="ctr"/>
                      <a:r>
                        <a:rPr lang="en-US" sz="1400" b="1" i="0" u="none" strike="noStrike">
                          <a:solidFill>
                            <a:srgbClr val="FF0000"/>
                          </a:solidFill>
                          <a:latin typeface="Times New Roman"/>
                        </a:rPr>
                        <a:t>NON VECTOR</a:t>
                      </a:r>
                    </a:p>
                  </a:txBody>
                  <a:tcPr marL="9525" marR="9525" marT="9525" marB="0" anchor="ctr">
                    <a:lnL>
                      <a:noFill/>
                    </a:lnL>
                    <a:lnR>
                      <a:noFill/>
                    </a:lnR>
                    <a:lnT>
                      <a:noFill/>
                    </a:lnT>
                    <a:lnB>
                      <a:noFill/>
                    </a:lnB>
                  </a:tcPr>
                </a:tc>
                <a:tc>
                  <a:txBody>
                    <a:bodyPr/>
                    <a:lstStyle/>
                    <a:p>
                      <a:pPr algn="ctr" fontAlgn="ctr"/>
                      <a:r>
                        <a:rPr lang="en-US" sz="1400" b="1" i="0" u="none" strike="noStrike">
                          <a:solidFill>
                            <a:srgbClr val="FF0000"/>
                          </a:solidFill>
                          <a:latin typeface="Times New Roman"/>
                        </a:rPr>
                        <a:t>XXXX</a:t>
                      </a:r>
                    </a:p>
                  </a:txBody>
                  <a:tcPr marL="9525" marR="9525" marT="9525" marB="0" anchor="ctr">
                    <a:lnL>
                      <a:noFill/>
                    </a:lnL>
                    <a:lnR>
                      <a:noFill/>
                    </a:lnR>
                    <a:lnT>
                      <a:noFill/>
                    </a:lnT>
                    <a:lnB>
                      <a:noFill/>
                    </a:lnB>
                  </a:tcPr>
                </a:tc>
                <a:tc>
                  <a:txBody>
                    <a:bodyPr/>
                    <a:lstStyle/>
                    <a:p>
                      <a:pPr algn="ctr" fontAlgn="ctr"/>
                      <a:r>
                        <a:rPr lang="en-US" sz="1400" b="1" i="0" u="none" strike="noStrike">
                          <a:solidFill>
                            <a:srgbClr val="FF0000"/>
                          </a:solidFill>
                          <a:latin typeface="Times New Roman"/>
                        </a:rPr>
                        <a:t>LEVEL………</a:t>
                      </a:r>
                    </a:p>
                  </a:txBody>
                  <a:tcPr marL="9525" marR="9525" marT="9525" marB="0" anchor="ctr">
                    <a:lnL>
                      <a:noFill/>
                    </a:lnL>
                    <a:lnR>
                      <a:noFill/>
                    </a:lnR>
                    <a:lnT>
                      <a:noFill/>
                    </a:lnT>
                    <a:lnB>
                      <a:noFill/>
                    </a:lnB>
                  </a:tcPr>
                </a:tc>
                <a:extLst>
                  <a:ext uri="{0D108BD9-81ED-4DB2-BD59-A6C34878D82A}">
                    <a16:rowId xmlns:a16="http://schemas.microsoft.com/office/drawing/2014/main" val="10005"/>
                  </a:ext>
                </a:extLst>
              </a:tr>
              <a:tr h="326571">
                <a:tc>
                  <a:txBody>
                    <a:bodyPr/>
                    <a:lstStyle/>
                    <a:p>
                      <a:pPr algn="ctr" fontAlgn="ctr"/>
                      <a:r>
                        <a:rPr lang="en-US" sz="1400" b="1" i="0" u="none" strike="noStrike">
                          <a:solidFill>
                            <a:srgbClr val="7030A0"/>
                          </a:solidFill>
                          <a:latin typeface="Times New Roman"/>
                        </a:rPr>
                        <a:t>RST0</a:t>
                      </a:r>
                    </a:p>
                  </a:txBody>
                  <a:tcPr marL="9525" marR="9525" marT="9525" marB="0" anchor="ctr">
                    <a:lnL>
                      <a:noFill/>
                    </a:lnL>
                    <a:lnR>
                      <a:noFill/>
                    </a:lnR>
                    <a:lnT>
                      <a:noFill/>
                    </a:lnT>
                    <a:lnB>
                      <a:noFill/>
                    </a:lnB>
                  </a:tcPr>
                </a:tc>
                <a:tc>
                  <a:txBody>
                    <a:bodyPr/>
                    <a:lstStyle/>
                    <a:p>
                      <a:pPr algn="ctr" fontAlgn="ctr"/>
                      <a:r>
                        <a:rPr lang="en-US" sz="1400" b="1" i="0" u="none" strike="noStrike">
                          <a:solidFill>
                            <a:srgbClr val="7030A0"/>
                          </a:solidFill>
                          <a:latin typeface="Times New Roman"/>
                        </a:rPr>
                        <a:t>VECTOR</a:t>
                      </a:r>
                    </a:p>
                  </a:txBody>
                  <a:tcPr marL="9525" marR="9525" marT="9525" marB="0" anchor="ctr">
                    <a:lnL>
                      <a:noFill/>
                    </a:lnL>
                    <a:lnR>
                      <a:noFill/>
                    </a:lnR>
                    <a:lnT>
                      <a:noFill/>
                    </a:lnT>
                    <a:lnB>
                      <a:noFill/>
                    </a:lnB>
                  </a:tcPr>
                </a:tc>
                <a:tc>
                  <a:txBody>
                    <a:bodyPr/>
                    <a:lstStyle/>
                    <a:p>
                      <a:pPr algn="ctr" fontAlgn="ctr"/>
                      <a:r>
                        <a:rPr lang="en-US" sz="1400" b="1" i="0" u="none" strike="noStrike">
                          <a:solidFill>
                            <a:srgbClr val="7030A0"/>
                          </a:solidFill>
                          <a:latin typeface="Times New Roman"/>
                        </a:rPr>
                        <a:t>0000H</a:t>
                      </a:r>
                    </a:p>
                  </a:txBody>
                  <a:tcPr marL="9525" marR="9525" marT="9525" marB="0" anchor="ctr">
                    <a:lnL>
                      <a:noFill/>
                    </a:lnL>
                    <a:lnR>
                      <a:noFill/>
                    </a:lnR>
                    <a:lnT>
                      <a:noFill/>
                    </a:lnT>
                    <a:lnB>
                      <a:noFill/>
                    </a:lnB>
                  </a:tcPr>
                </a:tc>
                <a:tc>
                  <a:txBody>
                    <a:bodyPr/>
                    <a:lstStyle/>
                    <a:p>
                      <a:pPr algn="ctr" fontAlgn="ctr"/>
                      <a:r>
                        <a:rPr lang="en-US" sz="1400" b="1" i="0" u="none" strike="noStrike">
                          <a:solidFill>
                            <a:srgbClr val="7030A0"/>
                          </a:solidFill>
                          <a:latin typeface="Times New Roman"/>
                        </a:rPr>
                        <a:t>INSTRUCTION</a:t>
                      </a:r>
                    </a:p>
                  </a:txBody>
                  <a:tcPr marL="9525" marR="9525" marT="9525" marB="0" anchor="ctr">
                    <a:lnL>
                      <a:noFill/>
                    </a:lnL>
                    <a:lnR>
                      <a:noFill/>
                    </a:lnR>
                    <a:lnT>
                      <a:noFill/>
                    </a:lnT>
                    <a:lnB>
                      <a:noFill/>
                    </a:lnB>
                  </a:tcPr>
                </a:tc>
                <a:extLst>
                  <a:ext uri="{0D108BD9-81ED-4DB2-BD59-A6C34878D82A}">
                    <a16:rowId xmlns:a16="http://schemas.microsoft.com/office/drawing/2014/main" val="10006"/>
                  </a:ext>
                </a:extLst>
              </a:tr>
              <a:tr h="326571">
                <a:tc>
                  <a:txBody>
                    <a:bodyPr/>
                    <a:lstStyle/>
                    <a:p>
                      <a:pPr algn="ctr" fontAlgn="ctr"/>
                      <a:r>
                        <a:rPr lang="en-US" sz="1400" b="1" i="0" u="none" strike="noStrike">
                          <a:solidFill>
                            <a:srgbClr val="7030A0"/>
                          </a:solidFill>
                          <a:latin typeface="Times New Roman"/>
                        </a:rPr>
                        <a:t>RST1</a:t>
                      </a:r>
                    </a:p>
                  </a:txBody>
                  <a:tcPr marL="9525" marR="9525" marT="9525" marB="0" anchor="ctr">
                    <a:lnL>
                      <a:noFill/>
                    </a:lnL>
                    <a:lnR>
                      <a:noFill/>
                    </a:lnR>
                    <a:lnT>
                      <a:noFill/>
                    </a:lnT>
                    <a:lnB>
                      <a:noFill/>
                    </a:lnB>
                  </a:tcPr>
                </a:tc>
                <a:tc>
                  <a:txBody>
                    <a:bodyPr/>
                    <a:lstStyle/>
                    <a:p>
                      <a:pPr algn="ctr" fontAlgn="ctr"/>
                      <a:r>
                        <a:rPr lang="en-US" sz="1400" b="1" i="0" u="none" strike="noStrike">
                          <a:solidFill>
                            <a:srgbClr val="7030A0"/>
                          </a:solidFill>
                          <a:latin typeface="Times New Roman"/>
                        </a:rPr>
                        <a:t>VECTOR</a:t>
                      </a:r>
                    </a:p>
                  </a:txBody>
                  <a:tcPr marL="9525" marR="9525" marT="9525" marB="0" anchor="ctr">
                    <a:lnL>
                      <a:noFill/>
                    </a:lnL>
                    <a:lnR>
                      <a:noFill/>
                    </a:lnR>
                    <a:lnT>
                      <a:noFill/>
                    </a:lnT>
                    <a:lnB>
                      <a:noFill/>
                    </a:lnB>
                  </a:tcPr>
                </a:tc>
                <a:tc>
                  <a:txBody>
                    <a:bodyPr/>
                    <a:lstStyle/>
                    <a:p>
                      <a:pPr algn="ctr" fontAlgn="ctr"/>
                      <a:r>
                        <a:rPr lang="en-US" sz="1400" b="1" i="0" u="none" strike="noStrike">
                          <a:solidFill>
                            <a:srgbClr val="7030A0"/>
                          </a:solidFill>
                          <a:latin typeface="Times New Roman"/>
                        </a:rPr>
                        <a:t>0008H</a:t>
                      </a:r>
                    </a:p>
                  </a:txBody>
                  <a:tcPr marL="9525" marR="9525" marT="9525" marB="0" anchor="ctr">
                    <a:lnL>
                      <a:noFill/>
                    </a:lnL>
                    <a:lnR>
                      <a:noFill/>
                    </a:lnR>
                    <a:lnT>
                      <a:noFill/>
                    </a:lnT>
                    <a:lnB>
                      <a:noFill/>
                    </a:lnB>
                  </a:tcPr>
                </a:tc>
                <a:tc>
                  <a:txBody>
                    <a:bodyPr/>
                    <a:lstStyle/>
                    <a:p>
                      <a:pPr algn="ctr" fontAlgn="ctr"/>
                      <a:r>
                        <a:rPr lang="en-US" sz="1400" b="1" i="0" u="none" strike="noStrike">
                          <a:solidFill>
                            <a:srgbClr val="7030A0"/>
                          </a:solidFill>
                          <a:latin typeface="Times New Roman"/>
                        </a:rPr>
                        <a:t>INSTRUCTION</a:t>
                      </a:r>
                    </a:p>
                  </a:txBody>
                  <a:tcPr marL="9525" marR="9525" marT="9525" marB="0" anchor="ctr">
                    <a:lnL>
                      <a:noFill/>
                    </a:lnL>
                    <a:lnR>
                      <a:noFill/>
                    </a:lnR>
                    <a:lnT>
                      <a:noFill/>
                    </a:lnT>
                    <a:lnB>
                      <a:noFill/>
                    </a:lnB>
                  </a:tcPr>
                </a:tc>
                <a:extLst>
                  <a:ext uri="{0D108BD9-81ED-4DB2-BD59-A6C34878D82A}">
                    <a16:rowId xmlns:a16="http://schemas.microsoft.com/office/drawing/2014/main" val="10007"/>
                  </a:ext>
                </a:extLst>
              </a:tr>
              <a:tr h="326571">
                <a:tc>
                  <a:txBody>
                    <a:bodyPr/>
                    <a:lstStyle/>
                    <a:p>
                      <a:pPr algn="ctr" fontAlgn="ctr"/>
                      <a:r>
                        <a:rPr lang="en-US" sz="1400" b="1" i="0" u="none" strike="noStrike">
                          <a:solidFill>
                            <a:srgbClr val="7030A0"/>
                          </a:solidFill>
                          <a:latin typeface="Times New Roman"/>
                        </a:rPr>
                        <a:t>RST2</a:t>
                      </a:r>
                    </a:p>
                  </a:txBody>
                  <a:tcPr marL="9525" marR="9525" marT="9525" marB="0" anchor="ctr">
                    <a:lnL>
                      <a:noFill/>
                    </a:lnL>
                    <a:lnR>
                      <a:noFill/>
                    </a:lnR>
                    <a:lnT>
                      <a:noFill/>
                    </a:lnT>
                    <a:lnB>
                      <a:noFill/>
                    </a:lnB>
                  </a:tcPr>
                </a:tc>
                <a:tc>
                  <a:txBody>
                    <a:bodyPr/>
                    <a:lstStyle/>
                    <a:p>
                      <a:pPr algn="ctr" fontAlgn="ctr"/>
                      <a:r>
                        <a:rPr lang="en-US" sz="1400" b="1" i="0" u="none" strike="noStrike">
                          <a:solidFill>
                            <a:srgbClr val="7030A0"/>
                          </a:solidFill>
                          <a:latin typeface="Times New Roman"/>
                        </a:rPr>
                        <a:t>VECTOR</a:t>
                      </a:r>
                    </a:p>
                  </a:txBody>
                  <a:tcPr marL="9525" marR="9525" marT="9525" marB="0" anchor="ctr">
                    <a:lnL>
                      <a:noFill/>
                    </a:lnL>
                    <a:lnR>
                      <a:noFill/>
                    </a:lnR>
                    <a:lnT>
                      <a:noFill/>
                    </a:lnT>
                    <a:lnB>
                      <a:noFill/>
                    </a:lnB>
                  </a:tcPr>
                </a:tc>
                <a:tc>
                  <a:txBody>
                    <a:bodyPr/>
                    <a:lstStyle/>
                    <a:p>
                      <a:pPr algn="ctr" fontAlgn="ctr"/>
                      <a:r>
                        <a:rPr lang="en-US" sz="1400" b="1" i="0" u="none" strike="noStrike">
                          <a:solidFill>
                            <a:srgbClr val="7030A0"/>
                          </a:solidFill>
                          <a:latin typeface="Times New Roman"/>
                        </a:rPr>
                        <a:t>0010H</a:t>
                      </a:r>
                    </a:p>
                  </a:txBody>
                  <a:tcPr marL="9525" marR="9525" marT="9525" marB="0" anchor="ctr">
                    <a:lnL>
                      <a:noFill/>
                    </a:lnL>
                    <a:lnR>
                      <a:noFill/>
                    </a:lnR>
                    <a:lnT>
                      <a:noFill/>
                    </a:lnT>
                    <a:lnB>
                      <a:noFill/>
                    </a:lnB>
                  </a:tcPr>
                </a:tc>
                <a:tc>
                  <a:txBody>
                    <a:bodyPr/>
                    <a:lstStyle/>
                    <a:p>
                      <a:pPr algn="ctr" fontAlgn="ctr"/>
                      <a:r>
                        <a:rPr lang="en-US" sz="1400" b="1" i="0" u="none" strike="noStrike">
                          <a:solidFill>
                            <a:srgbClr val="7030A0"/>
                          </a:solidFill>
                          <a:latin typeface="Times New Roman"/>
                        </a:rPr>
                        <a:t>INSTRUCTION</a:t>
                      </a:r>
                    </a:p>
                  </a:txBody>
                  <a:tcPr marL="9525" marR="9525" marT="9525" marB="0" anchor="ctr">
                    <a:lnL>
                      <a:noFill/>
                    </a:lnL>
                    <a:lnR>
                      <a:noFill/>
                    </a:lnR>
                    <a:lnT>
                      <a:noFill/>
                    </a:lnT>
                    <a:lnB>
                      <a:noFill/>
                    </a:lnB>
                  </a:tcPr>
                </a:tc>
                <a:extLst>
                  <a:ext uri="{0D108BD9-81ED-4DB2-BD59-A6C34878D82A}">
                    <a16:rowId xmlns:a16="http://schemas.microsoft.com/office/drawing/2014/main" val="10008"/>
                  </a:ext>
                </a:extLst>
              </a:tr>
              <a:tr h="326571">
                <a:tc>
                  <a:txBody>
                    <a:bodyPr/>
                    <a:lstStyle/>
                    <a:p>
                      <a:pPr algn="ctr" fontAlgn="ctr"/>
                      <a:r>
                        <a:rPr lang="en-US" sz="1400" b="1" i="0" u="none" strike="noStrike">
                          <a:solidFill>
                            <a:srgbClr val="7030A0"/>
                          </a:solidFill>
                          <a:latin typeface="Times New Roman"/>
                        </a:rPr>
                        <a:t>RST3</a:t>
                      </a:r>
                    </a:p>
                  </a:txBody>
                  <a:tcPr marL="9525" marR="9525" marT="9525" marB="0" anchor="ctr">
                    <a:lnL>
                      <a:noFill/>
                    </a:lnL>
                    <a:lnR>
                      <a:noFill/>
                    </a:lnR>
                    <a:lnT>
                      <a:noFill/>
                    </a:lnT>
                    <a:lnB>
                      <a:noFill/>
                    </a:lnB>
                  </a:tcPr>
                </a:tc>
                <a:tc>
                  <a:txBody>
                    <a:bodyPr/>
                    <a:lstStyle/>
                    <a:p>
                      <a:pPr algn="ctr" fontAlgn="ctr"/>
                      <a:r>
                        <a:rPr lang="en-US" sz="1400" b="1" i="0" u="none" strike="noStrike">
                          <a:solidFill>
                            <a:srgbClr val="7030A0"/>
                          </a:solidFill>
                          <a:latin typeface="Times New Roman"/>
                        </a:rPr>
                        <a:t>VECTOR</a:t>
                      </a:r>
                    </a:p>
                  </a:txBody>
                  <a:tcPr marL="9525" marR="9525" marT="9525" marB="0" anchor="ctr">
                    <a:lnL>
                      <a:noFill/>
                    </a:lnL>
                    <a:lnR>
                      <a:noFill/>
                    </a:lnR>
                    <a:lnT>
                      <a:noFill/>
                    </a:lnT>
                    <a:lnB>
                      <a:noFill/>
                    </a:lnB>
                  </a:tcPr>
                </a:tc>
                <a:tc>
                  <a:txBody>
                    <a:bodyPr/>
                    <a:lstStyle/>
                    <a:p>
                      <a:pPr algn="ctr" fontAlgn="ctr"/>
                      <a:r>
                        <a:rPr lang="en-US" sz="1400" b="1" i="0" u="none" strike="noStrike">
                          <a:solidFill>
                            <a:srgbClr val="7030A0"/>
                          </a:solidFill>
                          <a:latin typeface="Times New Roman"/>
                        </a:rPr>
                        <a:t>0018H</a:t>
                      </a:r>
                    </a:p>
                  </a:txBody>
                  <a:tcPr marL="9525" marR="9525" marT="9525" marB="0" anchor="ctr">
                    <a:lnL>
                      <a:noFill/>
                    </a:lnL>
                    <a:lnR>
                      <a:noFill/>
                    </a:lnR>
                    <a:lnT>
                      <a:noFill/>
                    </a:lnT>
                    <a:lnB>
                      <a:noFill/>
                    </a:lnB>
                  </a:tcPr>
                </a:tc>
                <a:tc>
                  <a:txBody>
                    <a:bodyPr/>
                    <a:lstStyle/>
                    <a:p>
                      <a:pPr algn="ctr" fontAlgn="ctr"/>
                      <a:r>
                        <a:rPr lang="en-US" sz="1400" b="1" i="0" u="none" strike="noStrike">
                          <a:solidFill>
                            <a:srgbClr val="7030A0"/>
                          </a:solidFill>
                          <a:latin typeface="Times New Roman"/>
                        </a:rPr>
                        <a:t>INSTRUCTION</a:t>
                      </a:r>
                    </a:p>
                  </a:txBody>
                  <a:tcPr marL="9525" marR="9525" marT="9525" marB="0" anchor="ctr">
                    <a:lnL>
                      <a:noFill/>
                    </a:lnL>
                    <a:lnR>
                      <a:noFill/>
                    </a:lnR>
                    <a:lnT>
                      <a:noFill/>
                    </a:lnT>
                    <a:lnB>
                      <a:noFill/>
                    </a:lnB>
                  </a:tcPr>
                </a:tc>
                <a:extLst>
                  <a:ext uri="{0D108BD9-81ED-4DB2-BD59-A6C34878D82A}">
                    <a16:rowId xmlns:a16="http://schemas.microsoft.com/office/drawing/2014/main" val="10009"/>
                  </a:ext>
                </a:extLst>
              </a:tr>
              <a:tr h="326571">
                <a:tc>
                  <a:txBody>
                    <a:bodyPr/>
                    <a:lstStyle/>
                    <a:p>
                      <a:pPr algn="ctr" fontAlgn="ctr"/>
                      <a:r>
                        <a:rPr lang="en-US" sz="1400" b="1" i="0" u="none" strike="noStrike">
                          <a:solidFill>
                            <a:srgbClr val="7030A0"/>
                          </a:solidFill>
                          <a:latin typeface="Times New Roman"/>
                        </a:rPr>
                        <a:t>RST4</a:t>
                      </a:r>
                    </a:p>
                  </a:txBody>
                  <a:tcPr marL="9525" marR="9525" marT="9525" marB="0" anchor="ctr">
                    <a:lnL>
                      <a:noFill/>
                    </a:lnL>
                    <a:lnR>
                      <a:noFill/>
                    </a:lnR>
                    <a:lnT>
                      <a:noFill/>
                    </a:lnT>
                    <a:lnB>
                      <a:noFill/>
                    </a:lnB>
                  </a:tcPr>
                </a:tc>
                <a:tc>
                  <a:txBody>
                    <a:bodyPr/>
                    <a:lstStyle/>
                    <a:p>
                      <a:pPr algn="ctr" fontAlgn="ctr"/>
                      <a:r>
                        <a:rPr lang="en-US" sz="1400" b="1" i="0" u="none" strike="noStrike">
                          <a:solidFill>
                            <a:srgbClr val="7030A0"/>
                          </a:solidFill>
                          <a:latin typeface="Times New Roman"/>
                        </a:rPr>
                        <a:t>VECTOR</a:t>
                      </a:r>
                    </a:p>
                  </a:txBody>
                  <a:tcPr marL="9525" marR="9525" marT="9525" marB="0" anchor="ctr">
                    <a:lnL>
                      <a:noFill/>
                    </a:lnL>
                    <a:lnR>
                      <a:noFill/>
                    </a:lnR>
                    <a:lnT>
                      <a:noFill/>
                    </a:lnT>
                    <a:lnB>
                      <a:noFill/>
                    </a:lnB>
                  </a:tcPr>
                </a:tc>
                <a:tc>
                  <a:txBody>
                    <a:bodyPr/>
                    <a:lstStyle/>
                    <a:p>
                      <a:pPr algn="ctr" fontAlgn="ctr"/>
                      <a:r>
                        <a:rPr lang="en-US" sz="1400" b="1" i="0" u="none" strike="noStrike">
                          <a:solidFill>
                            <a:srgbClr val="7030A0"/>
                          </a:solidFill>
                          <a:latin typeface="Times New Roman"/>
                        </a:rPr>
                        <a:t>0020H</a:t>
                      </a:r>
                    </a:p>
                  </a:txBody>
                  <a:tcPr marL="9525" marR="9525" marT="9525" marB="0" anchor="ctr">
                    <a:lnL>
                      <a:noFill/>
                    </a:lnL>
                    <a:lnR>
                      <a:noFill/>
                    </a:lnR>
                    <a:lnT>
                      <a:noFill/>
                    </a:lnT>
                    <a:lnB>
                      <a:noFill/>
                    </a:lnB>
                  </a:tcPr>
                </a:tc>
                <a:tc>
                  <a:txBody>
                    <a:bodyPr/>
                    <a:lstStyle/>
                    <a:p>
                      <a:pPr algn="ctr" fontAlgn="ctr"/>
                      <a:r>
                        <a:rPr lang="en-US" sz="1400" b="1" i="0" u="none" strike="noStrike">
                          <a:solidFill>
                            <a:srgbClr val="7030A0"/>
                          </a:solidFill>
                          <a:latin typeface="Times New Roman"/>
                        </a:rPr>
                        <a:t>INSTRUCTION</a:t>
                      </a:r>
                    </a:p>
                  </a:txBody>
                  <a:tcPr marL="9525" marR="9525" marT="9525" marB="0" anchor="ctr">
                    <a:lnL>
                      <a:noFill/>
                    </a:lnL>
                    <a:lnR>
                      <a:noFill/>
                    </a:lnR>
                    <a:lnT>
                      <a:noFill/>
                    </a:lnT>
                    <a:lnB>
                      <a:noFill/>
                    </a:lnB>
                  </a:tcPr>
                </a:tc>
                <a:extLst>
                  <a:ext uri="{0D108BD9-81ED-4DB2-BD59-A6C34878D82A}">
                    <a16:rowId xmlns:a16="http://schemas.microsoft.com/office/drawing/2014/main" val="10010"/>
                  </a:ext>
                </a:extLst>
              </a:tr>
              <a:tr h="326571">
                <a:tc>
                  <a:txBody>
                    <a:bodyPr/>
                    <a:lstStyle/>
                    <a:p>
                      <a:pPr algn="ctr" fontAlgn="ctr"/>
                      <a:r>
                        <a:rPr lang="en-US" sz="1400" b="1" i="0" u="none" strike="noStrike">
                          <a:solidFill>
                            <a:srgbClr val="7030A0"/>
                          </a:solidFill>
                          <a:latin typeface="Times New Roman"/>
                        </a:rPr>
                        <a:t>RST5</a:t>
                      </a:r>
                    </a:p>
                  </a:txBody>
                  <a:tcPr marL="9525" marR="9525" marT="9525" marB="0" anchor="ctr">
                    <a:lnL>
                      <a:noFill/>
                    </a:lnL>
                    <a:lnR>
                      <a:noFill/>
                    </a:lnR>
                    <a:lnT>
                      <a:noFill/>
                    </a:lnT>
                    <a:lnB>
                      <a:noFill/>
                    </a:lnB>
                  </a:tcPr>
                </a:tc>
                <a:tc>
                  <a:txBody>
                    <a:bodyPr/>
                    <a:lstStyle/>
                    <a:p>
                      <a:pPr algn="ctr" fontAlgn="ctr"/>
                      <a:r>
                        <a:rPr lang="en-US" sz="1400" b="1" i="0" u="none" strike="noStrike">
                          <a:solidFill>
                            <a:srgbClr val="7030A0"/>
                          </a:solidFill>
                          <a:latin typeface="Times New Roman"/>
                        </a:rPr>
                        <a:t>VECTOR</a:t>
                      </a:r>
                    </a:p>
                  </a:txBody>
                  <a:tcPr marL="9525" marR="9525" marT="9525" marB="0" anchor="ctr">
                    <a:lnL>
                      <a:noFill/>
                    </a:lnL>
                    <a:lnR>
                      <a:noFill/>
                    </a:lnR>
                    <a:lnT>
                      <a:noFill/>
                    </a:lnT>
                    <a:lnB>
                      <a:noFill/>
                    </a:lnB>
                  </a:tcPr>
                </a:tc>
                <a:tc>
                  <a:txBody>
                    <a:bodyPr/>
                    <a:lstStyle/>
                    <a:p>
                      <a:pPr algn="ctr" fontAlgn="ctr"/>
                      <a:r>
                        <a:rPr lang="en-US" sz="1400" b="1" i="0" u="none" strike="noStrike" dirty="0">
                          <a:solidFill>
                            <a:srgbClr val="7030A0"/>
                          </a:solidFill>
                          <a:latin typeface="Times New Roman"/>
                        </a:rPr>
                        <a:t>0028H</a:t>
                      </a:r>
                    </a:p>
                  </a:txBody>
                  <a:tcPr marL="9525" marR="9525" marT="9525" marB="0" anchor="ctr">
                    <a:lnL>
                      <a:noFill/>
                    </a:lnL>
                    <a:lnR>
                      <a:noFill/>
                    </a:lnR>
                    <a:lnT>
                      <a:noFill/>
                    </a:lnT>
                    <a:lnB>
                      <a:noFill/>
                    </a:lnB>
                  </a:tcPr>
                </a:tc>
                <a:tc>
                  <a:txBody>
                    <a:bodyPr/>
                    <a:lstStyle/>
                    <a:p>
                      <a:pPr algn="ctr" fontAlgn="ctr"/>
                      <a:r>
                        <a:rPr lang="en-US" sz="1400" b="1" i="0" u="none" strike="noStrike">
                          <a:solidFill>
                            <a:srgbClr val="7030A0"/>
                          </a:solidFill>
                          <a:latin typeface="Times New Roman"/>
                        </a:rPr>
                        <a:t>INSTRUCTION</a:t>
                      </a:r>
                    </a:p>
                  </a:txBody>
                  <a:tcPr marL="9525" marR="9525" marT="9525" marB="0" anchor="ctr">
                    <a:lnL>
                      <a:noFill/>
                    </a:lnL>
                    <a:lnR>
                      <a:noFill/>
                    </a:lnR>
                    <a:lnT>
                      <a:noFill/>
                    </a:lnT>
                    <a:lnB>
                      <a:noFill/>
                    </a:lnB>
                  </a:tcPr>
                </a:tc>
                <a:extLst>
                  <a:ext uri="{0D108BD9-81ED-4DB2-BD59-A6C34878D82A}">
                    <a16:rowId xmlns:a16="http://schemas.microsoft.com/office/drawing/2014/main" val="10011"/>
                  </a:ext>
                </a:extLst>
              </a:tr>
              <a:tr h="326571">
                <a:tc>
                  <a:txBody>
                    <a:bodyPr/>
                    <a:lstStyle/>
                    <a:p>
                      <a:pPr algn="ctr" fontAlgn="ctr"/>
                      <a:r>
                        <a:rPr lang="en-US" sz="1400" b="1" i="0" u="none" strike="noStrike">
                          <a:solidFill>
                            <a:srgbClr val="7030A0"/>
                          </a:solidFill>
                          <a:latin typeface="Times New Roman"/>
                        </a:rPr>
                        <a:t>RST6</a:t>
                      </a:r>
                    </a:p>
                  </a:txBody>
                  <a:tcPr marL="9525" marR="9525" marT="9525" marB="0" anchor="ctr">
                    <a:lnL>
                      <a:noFill/>
                    </a:lnL>
                    <a:lnR>
                      <a:noFill/>
                    </a:lnR>
                    <a:lnT>
                      <a:noFill/>
                    </a:lnT>
                    <a:lnB>
                      <a:noFill/>
                    </a:lnB>
                  </a:tcPr>
                </a:tc>
                <a:tc>
                  <a:txBody>
                    <a:bodyPr/>
                    <a:lstStyle/>
                    <a:p>
                      <a:pPr algn="ctr" fontAlgn="ctr"/>
                      <a:r>
                        <a:rPr lang="en-US" sz="1400" b="1" i="0" u="none" strike="noStrike">
                          <a:solidFill>
                            <a:srgbClr val="7030A0"/>
                          </a:solidFill>
                          <a:latin typeface="Times New Roman"/>
                        </a:rPr>
                        <a:t>VECTOR</a:t>
                      </a:r>
                    </a:p>
                  </a:txBody>
                  <a:tcPr marL="9525" marR="9525" marT="9525" marB="0" anchor="ctr">
                    <a:lnL>
                      <a:noFill/>
                    </a:lnL>
                    <a:lnR>
                      <a:noFill/>
                    </a:lnR>
                    <a:lnT>
                      <a:noFill/>
                    </a:lnT>
                    <a:lnB>
                      <a:noFill/>
                    </a:lnB>
                  </a:tcPr>
                </a:tc>
                <a:tc>
                  <a:txBody>
                    <a:bodyPr/>
                    <a:lstStyle/>
                    <a:p>
                      <a:pPr algn="ctr" fontAlgn="ctr"/>
                      <a:r>
                        <a:rPr lang="en-US" sz="1400" b="1" i="0" u="none" strike="noStrike">
                          <a:solidFill>
                            <a:srgbClr val="7030A0"/>
                          </a:solidFill>
                          <a:latin typeface="Times New Roman"/>
                        </a:rPr>
                        <a:t>0030H</a:t>
                      </a:r>
                    </a:p>
                  </a:txBody>
                  <a:tcPr marL="9525" marR="9525" marT="9525" marB="0" anchor="ctr">
                    <a:lnL>
                      <a:noFill/>
                    </a:lnL>
                    <a:lnR>
                      <a:noFill/>
                    </a:lnR>
                    <a:lnT>
                      <a:noFill/>
                    </a:lnT>
                    <a:lnB>
                      <a:noFill/>
                    </a:lnB>
                  </a:tcPr>
                </a:tc>
                <a:tc>
                  <a:txBody>
                    <a:bodyPr/>
                    <a:lstStyle/>
                    <a:p>
                      <a:pPr algn="ctr" fontAlgn="ctr"/>
                      <a:r>
                        <a:rPr lang="en-US" sz="1400" b="1" i="0" u="none" strike="noStrike">
                          <a:solidFill>
                            <a:srgbClr val="7030A0"/>
                          </a:solidFill>
                          <a:latin typeface="Times New Roman"/>
                        </a:rPr>
                        <a:t>INSTRUCTION</a:t>
                      </a:r>
                    </a:p>
                  </a:txBody>
                  <a:tcPr marL="9525" marR="9525" marT="9525" marB="0" anchor="ctr">
                    <a:lnL>
                      <a:noFill/>
                    </a:lnL>
                    <a:lnR>
                      <a:noFill/>
                    </a:lnR>
                    <a:lnT>
                      <a:noFill/>
                    </a:lnT>
                    <a:lnB>
                      <a:noFill/>
                    </a:lnB>
                  </a:tcPr>
                </a:tc>
                <a:extLst>
                  <a:ext uri="{0D108BD9-81ED-4DB2-BD59-A6C34878D82A}">
                    <a16:rowId xmlns:a16="http://schemas.microsoft.com/office/drawing/2014/main" val="10012"/>
                  </a:ext>
                </a:extLst>
              </a:tr>
              <a:tr h="326571">
                <a:tc>
                  <a:txBody>
                    <a:bodyPr/>
                    <a:lstStyle/>
                    <a:p>
                      <a:pPr algn="ctr" fontAlgn="ctr"/>
                      <a:r>
                        <a:rPr lang="en-US" sz="1400" b="1" i="0" u="none" strike="noStrike">
                          <a:solidFill>
                            <a:srgbClr val="7030A0"/>
                          </a:solidFill>
                          <a:latin typeface="Times New Roman"/>
                        </a:rPr>
                        <a:t>RST7</a:t>
                      </a:r>
                    </a:p>
                  </a:txBody>
                  <a:tcPr marL="9525" marR="9525" marT="952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400" b="1" i="0" u="none" strike="noStrike">
                          <a:solidFill>
                            <a:srgbClr val="7030A0"/>
                          </a:solidFill>
                          <a:latin typeface="Times New Roman"/>
                        </a:rPr>
                        <a:t>VECTOR</a:t>
                      </a:r>
                    </a:p>
                  </a:txBody>
                  <a:tcPr marL="9525" marR="9525" marT="952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400" b="1" i="0" u="none" strike="noStrike">
                          <a:solidFill>
                            <a:srgbClr val="7030A0"/>
                          </a:solidFill>
                          <a:latin typeface="Times New Roman"/>
                        </a:rPr>
                        <a:t>0038H</a:t>
                      </a:r>
                    </a:p>
                  </a:txBody>
                  <a:tcPr marL="9525" marR="9525" marT="952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400" b="1" i="0" u="none" strike="noStrike" dirty="0">
                          <a:solidFill>
                            <a:srgbClr val="7030A0"/>
                          </a:solidFill>
                          <a:latin typeface="Times New Roman"/>
                        </a:rPr>
                        <a:t>INSTRUCTION</a:t>
                      </a:r>
                    </a:p>
                  </a:txBody>
                  <a:tcPr marL="9525" marR="9525" marT="9525" marB="0" anchor="ctr">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3"/>
                  </a:ext>
                </a:extLst>
              </a:tr>
            </a:tbl>
          </a:graphicData>
        </a:graphic>
      </p:graphicFrame>
      <p:pic>
        <p:nvPicPr>
          <p:cNvPr id="10241" name="Picture 1"/>
          <p:cNvPicPr>
            <a:picLocks noChangeAspect="1" noChangeArrowheads="1"/>
          </p:cNvPicPr>
          <p:nvPr/>
        </p:nvPicPr>
        <p:blipFill>
          <a:blip r:embed="rId2"/>
          <a:srcRect/>
          <a:stretch>
            <a:fillRect/>
          </a:stretch>
        </p:blipFill>
        <p:spPr bwMode="auto">
          <a:xfrm>
            <a:off x="3581400" y="762000"/>
            <a:ext cx="1981200" cy="685800"/>
          </a:xfrm>
          <a:prstGeom prst="rect">
            <a:avLst/>
          </a:prstGeom>
          <a:noFill/>
          <a:ln w="9525">
            <a:noFill/>
            <a:miter lim="800000"/>
            <a:headEnd/>
            <a:tailEnd/>
          </a:ln>
          <a:effec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8" name="Picture 4"/>
          <p:cNvPicPr>
            <a:picLocks noChangeAspect="1" noChangeArrowheads="1"/>
          </p:cNvPicPr>
          <p:nvPr/>
        </p:nvPicPr>
        <p:blipFill>
          <a:blip r:embed="rId2"/>
          <a:srcRect/>
          <a:stretch>
            <a:fillRect/>
          </a:stretch>
        </p:blipFill>
        <p:spPr bwMode="auto">
          <a:xfrm>
            <a:off x="609600" y="1143000"/>
            <a:ext cx="8001000" cy="5029200"/>
          </a:xfrm>
          <a:prstGeom prst="rect">
            <a:avLst/>
          </a:prstGeom>
          <a:noFill/>
          <a:ln w="9525">
            <a:noFill/>
            <a:miter lim="800000"/>
            <a:headEnd/>
            <a:tailEnd/>
          </a:ln>
          <a:effec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Picture 2"/>
          <p:cNvPicPr>
            <a:picLocks noChangeAspect="1" noChangeArrowheads="1"/>
          </p:cNvPicPr>
          <p:nvPr/>
        </p:nvPicPr>
        <p:blipFill>
          <a:blip r:embed="rId2"/>
          <a:srcRect/>
          <a:stretch>
            <a:fillRect/>
          </a:stretch>
        </p:blipFill>
        <p:spPr bwMode="auto">
          <a:xfrm>
            <a:off x="533400" y="990600"/>
            <a:ext cx="8153400" cy="5257800"/>
          </a:xfrm>
          <a:prstGeom prst="rect">
            <a:avLst/>
          </a:prstGeom>
          <a:noFill/>
          <a:ln w="9525">
            <a:noFill/>
            <a:miter lim="800000"/>
            <a:headEnd/>
            <a:tailEnd/>
          </a:ln>
          <a:effec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Picture 2"/>
          <p:cNvPicPr>
            <a:picLocks noChangeAspect="1" noChangeArrowheads="1"/>
          </p:cNvPicPr>
          <p:nvPr/>
        </p:nvPicPr>
        <p:blipFill>
          <a:blip r:embed="rId2"/>
          <a:srcRect/>
          <a:stretch>
            <a:fillRect/>
          </a:stretch>
        </p:blipFill>
        <p:spPr bwMode="auto">
          <a:xfrm>
            <a:off x="533400" y="914400"/>
            <a:ext cx="8077200" cy="5105400"/>
          </a:xfrm>
          <a:prstGeom prst="rect">
            <a:avLst/>
          </a:prstGeom>
          <a:noFill/>
          <a:ln w="9525">
            <a:noFill/>
            <a:miter lim="800000"/>
            <a:headEnd/>
            <a:tailEnd/>
          </a:ln>
          <a:effec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2" name="Picture 2"/>
          <p:cNvPicPr>
            <a:picLocks noChangeAspect="1" noChangeArrowheads="1"/>
          </p:cNvPicPr>
          <p:nvPr/>
        </p:nvPicPr>
        <p:blipFill>
          <a:blip r:embed="rId2"/>
          <a:srcRect/>
          <a:stretch>
            <a:fillRect/>
          </a:stretch>
        </p:blipFill>
        <p:spPr bwMode="auto">
          <a:xfrm>
            <a:off x="457200" y="990600"/>
            <a:ext cx="8305800" cy="5486400"/>
          </a:xfrm>
          <a:prstGeom prst="rect">
            <a:avLst/>
          </a:prstGeom>
          <a:noFill/>
          <a:ln w="9525">
            <a:noFill/>
            <a:miter lim="800000"/>
            <a:headEnd/>
            <a:tailEnd/>
          </a:ln>
          <a:effectLst/>
        </p:spPr>
      </p:pic>
      <p:graphicFrame>
        <p:nvGraphicFramePr>
          <p:cNvPr id="4" name="Table 3"/>
          <p:cNvGraphicFramePr>
            <a:graphicFrameLocks noGrp="1"/>
          </p:cNvGraphicFramePr>
          <p:nvPr/>
        </p:nvGraphicFramePr>
        <p:xfrm>
          <a:off x="1066800" y="3810000"/>
          <a:ext cx="3136900" cy="2590800"/>
        </p:xfrm>
        <a:graphic>
          <a:graphicData uri="http://schemas.openxmlformats.org/drawingml/2006/table">
            <a:tbl>
              <a:tblPr/>
              <a:tblGrid>
                <a:gridCol w="1066800">
                  <a:extLst>
                    <a:ext uri="{9D8B030D-6E8A-4147-A177-3AD203B41FA5}">
                      <a16:colId xmlns:a16="http://schemas.microsoft.com/office/drawing/2014/main" val="20000"/>
                    </a:ext>
                  </a:extLst>
                </a:gridCol>
                <a:gridCol w="673100">
                  <a:extLst>
                    <a:ext uri="{9D8B030D-6E8A-4147-A177-3AD203B41FA5}">
                      <a16:colId xmlns:a16="http://schemas.microsoft.com/office/drawing/2014/main" val="20001"/>
                    </a:ext>
                  </a:extLst>
                </a:gridCol>
                <a:gridCol w="1397000">
                  <a:extLst>
                    <a:ext uri="{9D8B030D-6E8A-4147-A177-3AD203B41FA5}">
                      <a16:colId xmlns:a16="http://schemas.microsoft.com/office/drawing/2014/main" val="20002"/>
                    </a:ext>
                  </a:extLst>
                </a:gridCol>
              </a:tblGrid>
              <a:tr h="259080">
                <a:tc>
                  <a:txBody>
                    <a:bodyPr/>
                    <a:lstStyle/>
                    <a:p>
                      <a:pPr algn="ctr" fontAlgn="ctr"/>
                      <a:r>
                        <a:rPr lang="en-US" sz="1400" b="1" i="0" u="none" strike="noStrike" dirty="0">
                          <a:solidFill>
                            <a:srgbClr val="000000"/>
                          </a:solidFill>
                          <a:latin typeface="Times New Roman"/>
                        </a:rPr>
                        <a:t>Interrupts</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48B54"/>
                    </a:solidFill>
                  </a:tcPr>
                </a:tc>
                <a:tc>
                  <a:txBody>
                    <a:bodyPr/>
                    <a:lstStyle/>
                    <a:p>
                      <a:pPr algn="ctr" fontAlgn="ctr"/>
                      <a:r>
                        <a:rPr lang="en-US" sz="1400" b="1" i="0" u="none" strike="noStrike">
                          <a:solidFill>
                            <a:srgbClr val="000000"/>
                          </a:solidFill>
                          <a:latin typeface="Times New Roman"/>
                        </a:rPr>
                        <a:t>Opcode</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48B54"/>
                    </a:solidFill>
                  </a:tcPr>
                </a:tc>
                <a:tc>
                  <a:txBody>
                    <a:bodyPr/>
                    <a:lstStyle/>
                    <a:p>
                      <a:pPr algn="ctr" fontAlgn="ctr"/>
                      <a:r>
                        <a:rPr lang="en-US" sz="1400" b="1" i="0" u="none" strike="noStrike">
                          <a:solidFill>
                            <a:srgbClr val="000000"/>
                          </a:solidFill>
                          <a:latin typeface="Times New Roman"/>
                        </a:rPr>
                        <a:t>Vector Location</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48B54"/>
                    </a:solidFill>
                  </a:tcPr>
                </a:tc>
                <a:extLst>
                  <a:ext uri="{0D108BD9-81ED-4DB2-BD59-A6C34878D82A}">
                    <a16:rowId xmlns:a16="http://schemas.microsoft.com/office/drawing/2014/main" val="10000"/>
                  </a:ext>
                </a:extLst>
              </a:tr>
              <a:tr h="259080">
                <a:tc>
                  <a:txBody>
                    <a:bodyPr/>
                    <a:lstStyle/>
                    <a:p>
                      <a:pPr algn="ctr" fontAlgn="ctr"/>
                      <a:r>
                        <a:rPr lang="en-US" sz="1400" b="1" i="0" u="none" strike="noStrike">
                          <a:solidFill>
                            <a:srgbClr val="FF0000"/>
                          </a:solidFill>
                          <a:latin typeface="Times New Roman"/>
                        </a:rPr>
                        <a:t>INTR</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400" b="1" i="0" u="none" strike="noStrike">
                          <a:solidFill>
                            <a:srgbClr val="FF0000"/>
                          </a:solidFill>
                          <a:latin typeface="Times New Roman"/>
                        </a:rPr>
                        <a:t>xxxx</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400" b="1" i="0" u="none" strike="noStrike">
                          <a:solidFill>
                            <a:srgbClr val="FF0000"/>
                          </a:solidFill>
                          <a:latin typeface="Times New Roman"/>
                        </a:rPr>
                        <a:t>XXXX</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259080">
                <a:tc>
                  <a:txBody>
                    <a:bodyPr/>
                    <a:lstStyle/>
                    <a:p>
                      <a:pPr algn="ctr" fontAlgn="ctr"/>
                      <a:r>
                        <a:rPr lang="en-US" sz="1400" b="1" i="0" u="none" strike="noStrike">
                          <a:solidFill>
                            <a:srgbClr val="7030A0"/>
                          </a:solidFill>
                          <a:latin typeface="Times New Roman"/>
                        </a:rPr>
                        <a:t>RST0</a:t>
                      </a:r>
                    </a:p>
                  </a:txBody>
                  <a:tcPr marL="9525" marR="9525" marT="952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400" b="1" i="0" u="none" strike="noStrike" dirty="0">
                          <a:solidFill>
                            <a:srgbClr val="7030A0"/>
                          </a:solidFill>
                          <a:latin typeface="Times New Roman"/>
                        </a:rPr>
                        <a:t>C7</a:t>
                      </a:r>
                    </a:p>
                  </a:txBody>
                  <a:tcPr marL="9525" marR="9525" marT="952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400" b="1" i="0" u="none" strike="noStrike">
                          <a:solidFill>
                            <a:srgbClr val="7030A0"/>
                          </a:solidFill>
                          <a:latin typeface="Times New Roman"/>
                        </a:rPr>
                        <a:t>0000H</a:t>
                      </a:r>
                    </a:p>
                  </a:txBody>
                  <a:tcPr marL="9525" marR="9525" marT="9525" marB="0" anchor="ctr">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002"/>
                  </a:ext>
                </a:extLst>
              </a:tr>
              <a:tr h="259080">
                <a:tc>
                  <a:txBody>
                    <a:bodyPr/>
                    <a:lstStyle/>
                    <a:p>
                      <a:pPr algn="ctr" fontAlgn="ctr"/>
                      <a:r>
                        <a:rPr lang="en-US" sz="1400" b="1" i="0" u="none" strike="noStrike">
                          <a:solidFill>
                            <a:srgbClr val="7030A0"/>
                          </a:solidFill>
                          <a:latin typeface="Times New Roman"/>
                        </a:rPr>
                        <a:t>RST1</a:t>
                      </a:r>
                    </a:p>
                  </a:txBody>
                  <a:tcPr marL="9525" marR="9525" marT="9525" marB="0" anchor="ctr">
                    <a:lnL>
                      <a:noFill/>
                    </a:lnL>
                    <a:lnR>
                      <a:noFill/>
                    </a:lnR>
                    <a:lnT>
                      <a:noFill/>
                    </a:lnT>
                    <a:lnB>
                      <a:noFill/>
                    </a:lnB>
                  </a:tcPr>
                </a:tc>
                <a:tc>
                  <a:txBody>
                    <a:bodyPr/>
                    <a:lstStyle/>
                    <a:p>
                      <a:pPr algn="ctr" fontAlgn="ctr"/>
                      <a:r>
                        <a:rPr lang="en-US" sz="1400" b="1" i="0" u="none" strike="noStrike">
                          <a:solidFill>
                            <a:srgbClr val="7030A0"/>
                          </a:solidFill>
                          <a:latin typeface="Times New Roman"/>
                        </a:rPr>
                        <a:t>CF</a:t>
                      </a:r>
                    </a:p>
                  </a:txBody>
                  <a:tcPr marL="9525" marR="9525" marT="9525" marB="0" anchor="ctr">
                    <a:lnL>
                      <a:noFill/>
                    </a:lnL>
                    <a:lnR>
                      <a:noFill/>
                    </a:lnR>
                    <a:lnT>
                      <a:noFill/>
                    </a:lnT>
                    <a:lnB>
                      <a:noFill/>
                    </a:lnB>
                  </a:tcPr>
                </a:tc>
                <a:tc>
                  <a:txBody>
                    <a:bodyPr/>
                    <a:lstStyle/>
                    <a:p>
                      <a:pPr algn="ctr" fontAlgn="ctr"/>
                      <a:r>
                        <a:rPr lang="en-US" sz="1400" b="1" i="0" u="none" strike="noStrike">
                          <a:solidFill>
                            <a:srgbClr val="7030A0"/>
                          </a:solidFill>
                          <a:latin typeface="Times New Roman"/>
                        </a:rPr>
                        <a:t>0008H</a:t>
                      </a:r>
                    </a:p>
                  </a:txBody>
                  <a:tcPr marL="9525" marR="9525" marT="9525" marB="0" anchor="ctr">
                    <a:lnL>
                      <a:noFill/>
                    </a:lnL>
                    <a:lnR>
                      <a:noFill/>
                    </a:lnR>
                    <a:lnT>
                      <a:noFill/>
                    </a:lnT>
                    <a:lnB>
                      <a:noFill/>
                    </a:lnB>
                  </a:tcPr>
                </a:tc>
                <a:extLst>
                  <a:ext uri="{0D108BD9-81ED-4DB2-BD59-A6C34878D82A}">
                    <a16:rowId xmlns:a16="http://schemas.microsoft.com/office/drawing/2014/main" val="10003"/>
                  </a:ext>
                </a:extLst>
              </a:tr>
              <a:tr h="259080">
                <a:tc>
                  <a:txBody>
                    <a:bodyPr/>
                    <a:lstStyle/>
                    <a:p>
                      <a:pPr algn="ctr" fontAlgn="ctr"/>
                      <a:r>
                        <a:rPr lang="en-US" sz="1400" b="1" i="0" u="none" strike="noStrike">
                          <a:solidFill>
                            <a:srgbClr val="7030A0"/>
                          </a:solidFill>
                          <a:latin typeface="Times New Roman"/>
                        </a:rPr>
                        <a:t>RST2</a:t>
                      </a:r>
                    </a:p>
                  </a:txBody>
                  <a:tcPr marL="9525" marR="9525" marT="9525" marB="0" anchor="ctr">
                    <a:lnL>
                      <a:noFill/>
                    </a:lnL>
                    <a:lnR>
                      <a:noFill/>
                    </a:lnR>
                    <a:lnT>
                      <a:noFill/>
                    </a:lnT>
                    <a:lnB>
                      <a:noFill/>
                    </a:lnB>
                  </a:tcPr>
                </a:tc>
                <a:tc>
                  <a:txBody>
                    <a:bodyPr/>
                    <a:lstStyle/>
                    <a:p>
                      <a:pPr algn="ctr" fontAlgn="ctr"/>
                      <a:r>
                        <a:rPr lang="en-US" sz="1400" b="1" i="0" u="none" strike="noStrike" dirty="0">
                          <a:solidFill>
                            <a:srgbClr val="7030A0"/>
                          </a:solidFill>
                          <a:latin typeface="Times New Roman"/>
                        </a:rPr>
                        <a:t>D7</a:t>
                      </a:r>
                    </a:p>
                  </a:txBody>
                  <a:tcPr marL="9525" marR="9525" marT="9525" marB="0" anchor="ctr">
                    <a:lnL>
                      <a:noFill/>
                    </a:lnL>
                    <a:lnR>
                      <a:noFill/>
                    </a:lnR>
                    <a:lnT>
                      <a:noFill/>
                    </a:lnT>
                    <a:lnB>
                      <a:noFill/>
                    </a:lnB>
                  </a:tcPr>
                </a:tc>
                <a:tc>
                  <a:txBody>
                    <a:bodyPr/>
                    <a:lstStyle/>
                    <a:p>
                      <a:pPr algn="ctr" fontAlgn="ctr"/>
                      <a:r>
                        <a:rPr lang="en-US" sz="1400" b="1" i="0" u="none" strike="noStrike">
                          <a:solidFill>
                            <a:srgbClr val="7030A0"/>
                          </a:solidFill>
                          <a:latin typeface="Times New Roman"/>
                        </a:rPr>
                        <a:t>0010H</a:t>
                      </a:r>
                    </a:p>
                  </a:txBody>
                  <a:tcPr marL="9525" marR="9525" marT="9525" marB="0" anchor="ctr">
                    <a:lnL>
                      <a:noFill/>
                    </a:lnL>
                    <a:lnR>
                      <a:noFill/>
                    </a:lnR>
                    <a:lnT>
                      <a:noFill/>
                    </a:lnT>
                    <a:lnB>
                      <a:noFill/>
                    </a:lnB>
                  </a:tcPr>
                </a:tc>
                <a:extLst>
                  <a:ext uri="{0D108BD9-81ED-4DB2-BD59-A6C34878D82A}">
                    <a16:rowId xmlns:a16="http://schemas.microsoft.com/office/drawing/2014/main" val="10004"/>
                  </a:ext>
                </a:extLst>
              </a:tr>
              <a:tr h="259080">
                <a:tc>
                  <a:txBody>
                    <a:bodyPr/>
                    <a:lstStyle/>
                    <a:p>
                      <a:pPr algn="ctr" fontAlgn="ctr"/>
                      <a:r>
                        <a:rPr lang="en-US" sz="1400" b="1" i="0" u="none" strike="noStrike">
                          <a:solidFill>
                            <a:srgbClr val="7030A0"/>
                          </a:solidFill>
                          <a:latin typeface="Times New Roman"/>
                        </a:rPr>
                        <a:t>RST3</a:t>
                      </a:r>
                    </a:p>
                  </a:txBody>
                  <a:tcPr marL="9525" marR="9525" marT="9525" marB="0" anchor="ctr">
                    <a:lnL>
                      <a:noFill/>
                    </a:lnL>
                    <a:lnR>
                      <a:noFill/>
                    </a:lnR>
                    <a:lnT>
                      <a:noFill/>
                    </a:lnT>
                    <a:lnB>
                      <a:noFill/>
                    </a:lnB>
                  </a:tcPr>
                </a:tc>
                <a:tc>
                  <a:txBody>
                    <a:bodyPr/>
                    <a:lstStyle/>
                    <a:p>
                      <a:pPr algn="ctr" fontAlgn="ctr"/>
                      <a:r>
                        <a:rPr lang="en-US" sz="1400" b="1" i="0" u="none" strike="noStrike">
                          <a:solidFill>
                            <a:srgbClr val="7030A0"/>
                          </a:solidFill>
                          <a:latin typeface="Times New Roman"/>
                        </a:rPr>
                        <a:t>DF</a:t>
                      </a:r>
                    </a:p>
                  </a:txBody>
                  <a:tcPr marL="9525" marR="9525" marT="9525" marB="0" anchor="ctr">
                    <a:lnL>
                      <a:noFill/>
                    </a:lnL>
                    <a:lnR>
                      <a:noFill/>
                    </a:lnR>
                    <a:lnT>
                      <a:noFill/>
                    </a:lnT>
                    <a:lnB>
                      <a:noFill/>
                    </a:lnB>
                  </a:tcPr>
                </a:tc>
                <a:tc>
                  <a:txBody>
                    <a:bodyPr/>
                    <a:lstStyle/>
                    <a:p>
                      <a:pPr algn="ctr" fontAlgn="ctr"/>
                      <a:r>
                        <a:rPr lang="en-US" sz="1400" b="1" i="0" u="none" strike="noStrike">
                          <a:solidFill>
                            <a:srgbClr val="7030A0"/>
                          </a:solidFill>
                          <a:latin typeface="Times New Roman"/>
                        </a:rPr>
                        <a:t>0018H</a:t>
                      </a:r>
                    </a:p>
                  </a:txBody>
                  <a:tcPr marL="9525" marR="9525" marT="9525" marB="0" anchor="ctr">
                    <a:lnL>
                      <a:noFill/>
                    </a:lnL>
                    <a:lnR>
                      <a:noFill/>
                    </a:lnR>
                    <a:lnT>
                      <a:noFill/>
                    </a:lnT>
                    <a:lnB>
                      <a:noFill/>
                    </a:lnB>
                  </a:tcPr>
                </a:tc>
                <a:extLst>
                  <a:ext uri="{0D108BD9-81ED-4DB2-BD59-A6C34878D82A}">
                    <a16:rowId xmlns:a16="http://schemas.microsoft.com/office/drawing/2014/main" val="10005"/>
                  </a:ext>
                </a:extLst>
              </a:tr>
              <a:tr h="259080">
                <a:tc>
                  <a:txBody>
                    <a:bodyPr/>
                    <a:lstStyle/>
                    <a:p>
                      <a:pPr algn="ctr" fontAlgn="ctr"/>
                      <a:r>
                        <a:rPr lang="en-US" sz="1400" b="1" i="0" u="none" strike="noStrike">
                          <a:solidFill>
                            <a:srgbClr val="7030A0"/>
                          </a:solidFill>
                          <a:latin typeface="Times New Roman"/>
                        </a:rPr>
                        <a:t>RST4</a:t>
                      </a:r>
                    </a:p>
                  </a:txBody>
                  <a:tcPr marL="9525" marR="9525" marT="9525" marB="0" anchor="ctr">
                    <a:lnL>
                      <a:noFill/>
                    </a:lnL>
                    <a:lnR>
                      <a:noFill/>
                    </a:lnR>
                    <a:lnT>
                      <a:noFill/>
                    </a:lnT>
                    <a:lnB>
                      <a:noFill/>
                    </a:lnB>
                  </a:tcPr>
                </a:tc>
                <a:tc>
                  <a:txBody>
                    <a:bodyPr/>
                    <a:lstStyle/>
                    <a:p>
                      <a:pPr algn="ctr" fontAlgn="ctr"/>
                      <a:r>
                        <a:rPr lang="en-US" sz="1400" b="1" i="0" u="none" strike="noStrike" dirty="0">
                          <a:solidFill>
                            <a:srgbClr val="7030A0"/>
                          </a:solidFill>
                          <a:latin typeface="Times New Roman"/>
                        </a:rPr>
                        <a:t>E7</a:t>
                      </a:r>
                    </a:p>
                  </a:txBody>
                  <a:tcPr marL="9525" marR="9525" marT="9525" marB="0" anchor="ctr">
                    <a:lnL>
                      <a:noFill/>
                    </a:lnL>
                    <a:lnR>
                      <a:noFill/>
                    </a:lnR>
                    <a:lnT>
                      <a:noFill/>
                    </a:lnT>
                    <a:lnB>
                      <a:noFill/>
                    </a:lnB>
                  </a:tcPr>
                </a:tc>
                <a:tc>
                  <a:txBody>
                    <a:bodyPr/>
                    <a:lstStyle/>
                    <a:p>
                      <a:pPr algn="ctr" fontAlgn="ctr"/>
                      <a:r>
                        <a:rPr lang="en-US" sz="1400" b="1" i="0" u="none" strike="noStrike">
                          <a:solidFill>
                            <a:srgbClr val="7030A0"/>
                          </a:solidFill>
                          <a:latin typeface="Times New Roman"/>
                        </a:rPr>
                        <a:t>0020H</a:t>
                      </a:r>
                    </a:p>
                  </a:txBody>
                  <a:tcPr marL="9525" marR="9525" marT="9525" marB="0" anchor="ctr">
                    <a:lnL>
                      <a:noFill/>
                    </a:lnL>
                    <a:lnR>
                      <a:noFill/>
                    </a:lnR>
                    <a:lnT>
                      <a:noFill/>
                    </a:lnT>
                    <a:lnB>
                      <a:noFill/>
                    </a:lnB>
                  </a:tcPr>
                </a:tc>
                <a:extLst>
                  <a:ext uri="{0D108BD9-81ED-4DB2-BD59-A6C34878D82A}">
                    <a16:rowId xmlns:a16="http://schemas.microsoft.com/office/drawing/2014/main" val="10006"/>
                  </a:ext>
                </a:extLst>
              </a:tr>
              <a:tr h="259080">
                <a:tc>
                  <a:txBody>
                    <a:bodyPr/>
                    <a:lstStyle/>
                    <a:p>
                      <a:pPr algn="ctr" fontAlgn="ctr"/>
                      <a:r>
                        <a:rPr lang="en-US" sz="1400" b="1" i="0" u="none" strike="noStrike">
                          <a:solidFill>
                            <a:srgbClr val="7030A0"/>
                          </a:solidFill>
                          <a:latin typeface="Times New Roman"/>
                        </a:rPr>
                        <a:t>RST5</a:t>
                      </a:r>
                    </a:p>
                  </a:txBody>
                  <a:tcPr marL="9525" marR="9525" marT="9525" marB="0" anchor="ctr">
                    <a:lnL>
                      <a:noFill/>
                    </a:lnL>
                    <a:lnR>
                      <a:noFill/>
                    </a:lnR>
                    <a:lnT>
                      <a:noFill/>
                    </a:lnT>
                    <a:lnB>
                      <a:noFill/>
                    </a:lnB>
                  </a:tcPr>
                </a:tc>
                <a:tc>
                  <a:txBody>
                    <a:bodyPr/>
                    <a:lstStyle/>
                    <a:p>
                      <a:pPr algn="ctr" fontAlgn="ctr"/>
                      <a:r>
                        <a:rPr lang="en-US" sz="1400" b="1" i="0" u="none" strike="noStrike">
                          <a:solidFill>
                            <a:srgbClr val="7030A0"/>
                          </a:solidFill>
                          <a:latin typeface="Times New Roman"/>
                        </a:rPr>
                        <a:t>EF</a:t>
                      </a:r>
                    </a:p>
                  </a:txBody>
                  <a:tcPr marL="9525" marR="9525" marT="9525" marB="0" anchor="ctr">
                    <a:lnL>
                      <a:noFill/>
                    </a:lnL>
                    <a:lnR>
                      <a:noFill/>
                    </a:lnR>
                    <a:lnT>
                      <a:noFill/>
                    </a:lnT>
                    <a:lnB>
                      <a:noFill/>
                    </a:lnB>
                  </a:tcPr>
                </a:tc>
                <a:tc>
                  <a:txBody>
                    <a:bodyPr/>
                    <a:lstStyle/>
                    <a:p>
                      <a:pPr algn="ctr" fontAlgn="ctr"/>
                      <a:r>
                        <a:rPr lang="en-US" sz="1400" b="1" i="0" u="none" strike="noStrike">
                          <a:solidFill>
                            <a:srgbClr val="7030A0"/>
                          </a:solidFill>
                          <a:latin typeface="Times New Roman"/>
                        </a:rPr>
                        <a:t>2080H</a:t>
                      </a:r>
                    </a:p>
                  </a:txBody>
                  <a:tcPr marL="9525" marR="9525" marT="9525" marB="0" anchor="ctr">
                    <a:lnL>
                      <a:noFill/>
                    </a:lnL>
                    <a:lnR>
                      <a:noFill/>
                    </a:lnR>
                    <a:lnT>
                      <a:noFill/>
                    </a:lnT>
                    <a:lnB>
                      <a:noFill/>
                    </a:lnB>
                  </a:tcPr>
                </a:tc>
                <a:extLst>
                  <a:ext uri="{0D108BD9-81ED-4DB2-BD59-A6C34878D82A}">
                    <a16:rowId xmlns:a16="http://schemas.microsoft.com/office/drawing/2014/main" val="10007"/>
                  </a:ext>
                </a:extLst>
              </a:tr>
              <a:tr h="259080">
                <a:tc>
                  <a:txBody>
                    <a:bodyPr/>
                    <a:lstStyle/>
                    <a:p>
                      <a:pPr algn="ctr" fontAlgn="ctr"/>
                      <a:r>
                        <a:rPr lang="en-US" sz="1400" b="1" i="0" u="none" strike="noStrike">
                          <a:solidFill>
                            <a:srgbClr val="7030A0"/>
                          </a:solidFill>
                          <a:latin typeface="Times New Roman"/>
                        </a:rPr>
                        <a:t>RST6</a:t>
                      </a:r>
                    </a:p>
                  </a:txBody>
                  <a:tcPr marL="9525" marR="9525" marT="9525" marB="0" anchor="ctr">
                    <a:lnL>
                      <a:noFill/>
                    </a:lnL>
                    <a:lnR>
                      <a:noFill/>
                    </a:lnR>
                    <a:lnT>
                      <a:noFill/>
                    </a:lnT>
                    <a:lnB>
                      <a:noFill/>
                    </a:lnB>
                  </a:tcPr>
                </a:tc>
                <a:tc>
                  <a:txBody>
                    <a:bodyPr/>
                    <a:lstStyle/>
                    <a:p>
                      <a:pPr algn="ctr" fontAlgn="ctr"/>
                      <a:r>
                        <a:rPr lang="en-US" sz="1400" b="1" i="0" u="none" strike="noStrike" dirty="0">
                          <a:solidFill>
                            <a:srgbClr val="7030A0"/>
                          </a:solidFill>
                          <a:latin typeface="Times New Roman"/>
                        </a:rPr>
                        <a:t>F7</a:t>
                      </a:r>
                    </a:p>
                  </a:txBody>
                  <a:tcPr marL="9525" marR="9525" marT="9525" marB="0" anchor="ctr">
                    <a:lnL>
                      <a:noFill/>
                    </a:lnL>
                    <a:lnR>
                      <a:noFill/>
                    </a:lnR>
                    <a:lnT>
                      <a:noFill/>
                    </a:lnT>
                    <a:lnB>
                      <a:noFill/>
                    </a:lnB>
                  </a:tcPr>
                </a:tc>
                <a:tc>
                  <a:txBody>
                    <a:bodyPr/>
                    <a:lstStyle/>
                    <a:p>
                      <a:pPr algn="ctr" fontAlgn="ctr"/>
                      <a:r>
                        <a:rPr lang="en-US" sz="1400" b="1" i="0" u="none" strike="noStrike">
                          <a:solidFill>
                            <a:srgbClr val="7030A0"/>
                          </a:solidFill>
                          <a:latin typeface="Times New Roman"/>
                        </a:rPr>
                        <a:t>0030H</a:t>
                      </a:r>
                    </a:p>
                  </a:txBody>
                  <a:tcPr marL="9525" marR="9525" marT="9525" marB="0" anchor="ctr">
                    <a:lnL>
                      <a:noFill/>
                    </a:lnL>
                    <a:lnR>
                      <a:noFill/>
                    </a:lnR>
                    <a:lnT>
                      <a:noFill/>
                    </a:lnT>
                    <a:lnB>
                      <a:noFill/>
                    </a:lnB>
                  </a:tcPr>
                </a:tc>
                <a:extLst>
                  <a:ext uri="{0D108BD9-81ED-4DB2-BD59-A6C34878D82A}">
                    <a16:rowId xmlns:a16="http://schemas.microsoft.com/office/drawing/2014/main" val="10008"/>
                  </a:ext>
                </a:extLst>
              </a:tr>
              <a:tr h="259080">
                <a:tc>
                  <a:txBody>
                    <a:bodyPr/>
                    <a:lstStyle/>
                    <a:p>
                      <a:pPr algn="ctr" fontAlgn="ctr"/>
                      <a:r>
                        <a:rPr lang="en-US" sz="1400" b="1" i="0" u="none" strike="noStrike">
                          <a:solidFill>
                            <a:srgbClr val="7030A0"/>
                          </a:solidFill>
                          <a:latin typeface="Times New Roman"/>
                        </a:rPr>
                        <a:t>RST7</a:t>
                      </a:r>
                    </a:p>
                  </a:txBody>
                  <a:tcPr marL="9525" marR="9525" marT="952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400" b="1" i="0" u="none" strike="noStrike">
                          <a:solidFill>
                            <a:srgbClr val="7030A0"/>
                          </a:solidFill>
                          <a:latin typeface="Times New Roman"/>
                        </a:rPr>
                        <a:t>FF</a:t>
                      </a:r>
                    </a:p>
                  </a:txBody>
                  <a:tcPr marL="9525" marR="9525" marT="952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400" b="1" i="0" u="none" strike="noStrike" dirty="0">
                          <a:solidFill>
                            <a:srgbClr val="7030A0"/>
                          </a:solidFill>
                          <a:latin typeface="Times New Roman"/>
                        </a:rPr>
                        <a:t>0038H</a:t>
                      </a:r>
                    </a:p>
                  </a:txBody>
                  <a:tcPr marL="9525" marR="9525" marT="9525" marB="0" anchor="ctr">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6" name="Picture 2"/>
          <p:cNvPicPr>
            <a:picLocks noChangeAspect="1" noChangeArrowheads="1"/>
          </p:cNvPicPr>
          <p:nvPr/>
        </p:nvPicPr>
        <p:blipFill>
          <a:blip r:embed="rId2"/>
          <a:srcRect/>
          <a:stretch>
            <a:fillRect/>
          </a:stretch>
        </p:blipFill>
        <p:spPr bwMode="auto">
          <a:xfrm>
            <a:off x="685800" y="914400"/>
            <a:ext cx="7772400" cy="5257800"/>
          </a:xfrm>
          <a:prstGeom prst="rect">
            <a:avLst/>
          </a:prstGeom>
          <a:noFill/>
          <a:ln w="9525">
            <a:noFill/>
            <a:miter lim="800000"/>
            <a:headEnd/>
            <a:tailEnd/>
          </a:ln>
          <a:effec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0" name="Picture 2"/>
          <p:cNvPicPr>
            <a:picLocks noChangeAspect="1" noChangeArrowheads="1"/>
          </p:cNvPicPr>
          <p:nvPr/>
        </p:nvPicPr>
        <p:blipFill>
          <a:blip r:embed="rId2"/>
          <a:srcRect/>
          <a:stretch>
            <a:fillRect/>
          </a:stretch>
        </p:blipFill>
        <p:spPr bwMode="auto">
          <a:xfrm>
            <a:off x="609600" y="1066800"/>
            <a:ext cx="8001000" cy="5257800"/>
          </a:xfrm>
          <a:prstGeom prst="rect">
            <a:avLst/>
          </a:prstGeom>
          <a:noFill/>
          <a:ln w="9525">
            <a:noFill/>
            <a:miter lim="800000"/>
            <a:headEnd/>
            <a:tailEnd/>
          </a:ln>
          <a:effec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5" name="Picture 1"/>
          <p:cNvPicPr>
            <a:picLocks noChangeAspect="1" noChangeArrowheads="1"/>
          </p:cNvPicPr>
          <p:nvPr/>
        </p:nvPicPr>
        <p:blipFill>
          <a:blip r:embed="rId2"/>
          <a:srcRect/>
          <a:stretch>
            <a:fillRect/>
          </a:stretch>
        </p:blipFill>
        <p:spPr bwMode="auto">
          <a:xfrm>
            <a:off x="600074" y="833438"/>
            <a:ext cx="8162925" cy="5191125"/>
          </a:xfrm>
          <a:prstGeom prst="rect">
            <a:avLst/>
          </a:prstGeom>
          <a:noFill/>
          <a:ln w="9525">
            <a:noFill/>
            <a:miter lim="800000"/>
            <a:headEnd/>
            <a:tailEnd/>
          </a:ln>
          <a:effec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srcRect/>
          <a:stretch>
            <a:fillRect/>
          </a:stretch>
        </p:blipFill>
        <p:spPr bwMode="auto">
          <a:xfrm>
            <a:off x="685800" y="1447800"/>
            <a:ext cx="8001000" cy="1676400"/>
          </a:xfrm>
          <a:prstGeom prst="rect">
            <a:avLst/>
          </a:prstGeom>
          <a:noFill/>
          <a:ln w="9525">
            <a:noFill/>
            <a:miter lim="800000"/>
            <a:headEnd/>
            <a:tailEnd/>
          </a:ln>
          <a:effectLst/>
        </p:spPr>
      </p:pic>
      <p:sp>
        <p:nvSpPr>
          <p:cNvPr id="3" name="Rectangle 2"/>
          <p:cNvSpPr/>
          <p:nvPr/>
        </p:nvSpPr>
        <p:spPr>
          <a:xfrm>
            <a:off x="2971800" y="587514"/>
            <a:ext cx="3276600" cy="707886"/>
          </a:xfrm>
          <a:prstGeom prst="rect">
            <a:avLst/>
          </a:prstGeom>
        </p:spPr>
        <p:txBody>
          <a:bodyPr wrap="square">
            <a:spAutoFit/>
          </a:bodyPr>
          <a:lstStyle/>
          <a:p>
            <a:pPr algn="ctr"/>
            <a:r>
              <a:rPr lang="en-US" sz="4000" b="1" dirty="0">
                <a:solidFill>
                  <a:srgbClr val="FF0000"/>
                </a:solidFill>
                <a:latin typeface="Times New Roman" pitchFamily="18" charset="0"/>
                <a:cs typeface="Times New Roman" pitchFamily="18" charset="0"/>
              </a:rPr>
              <a:t>Interrupts</a:t>
            </a:r>
            <a:endParaRPr lang="en-US" sz="4000" b="1" dirty="0"/>
          </a:p>
        </p:txBody>
      </p:sp>
      <p:pic>
        <p:nvPicPr>
          <p:cNvPr id="1027" name="Picture 3"/>
          <p:cNvPicPr>
            <a:picLocks noChangeAspect="1" noChangeArrowheads="1"/>
          </p:cNvPicPr>
          <p:nvPr/>
        </p:nvPicPr>
        <p:blipFill>
          <a:blip r:embed="rId3"/>
          <a:srcRect/>
          <a:stretch>
            <a:fillRect/>
          </a:stretch>
        </p:blipFill>
        <p:spPr bwMode="auto">
          <a:xfrm>
            <a:off x="762000" y="3048000"/>
            <a:ext cx="8001000" cy="1905000"/>
          </a:xfrm>
          <a:prstGeom prst="rect">
            <a:avLst/>
          </a:prstGeom>
          <a:noFill/>
          <a:ln w="9525">
            <a:noFill/>
            <a:miter lim="800000"/>
            <a:headEnd/>
            <a:tailEnd/>
          </a:ln>
          <a:effectLst/>
        </p:spPr>
      </p:pic>
      <p:grpSp>
        <p:nvGrpSpPr>
          <p:cNvPr id="56" name="Group 55"/>
          <p:cNvGrpSpPr/>
          <p:nvPr/>
        </p:nvGrpSpPr>
        <p:grpSpPr>
          <a:xfrm>
            <a:off x="990600" y="4572000"/>
            <a:ext cx="7391400" cy="2061865"/>
            <a:chOff x="990600" y="4572000"/>
            <a:chExt cx="7391400" cy="2061865"/>
          </a:xfrm>
        </p:grpSpPr>
        <p:cxnSp>
          <p:nvCxnSpPr>
            <p:cNvPr id="11" name="Straight Connector 10"/>
            <p:cNvCxnSpPr/>
            <p:nvPr/>
          </p:nvCxnSpPr>
          <p:spPr>
            <a:xfrm>
              <a:off x="6934200" y="5791200"/>
              <a:ext cx="1447800" cy="158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55" name="Group 54"/>
            <p:cNvGrpSpPr/>
            <p:nvPr/>
          </p:nvGrpSpPr>
          <p:grpSpPr>
            <a:xfrm>
              <a:off x="990600" y="4572000"/>
              <a:ext cx="6629400" cy="2061865"/>
              <a:chOff x="990600" y="4572000"/>
              <a:chExt cx="6629400" cy="2061865"/>
            </a:xfrm>
          </p:grpSpPr>
          <p:cxnSp>
            <p:nvCxnSpPr>
              <p:cNvPr id="6" name="Straight Connector 5"/>
              <p:cNvCxnSpPr/>
              <p:nvPr/>
            </p:nvCxnSpPr>
            <p:spPr>
              <a:xfrm>
                <a:off x="990600" y="5791200"/>
                <a:ext cx="2209800" cy="158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rot="5400000" flipH="1" flipV="1">
                <a:off x="3009106" y="5981700"/>
                <a:ext cx="381000" cy="1588"/>
              </a:xfrm>
              <a:prstGeom prst="straightConnector1">
                <a:avLst/>
              </a:prstGeom>
              <a:ln w="38100">
                <a:solidFill>
                  <a:srgbClr val="002060"/>
                </a:solidFill>
                <a:tailEnd type="arrow"/>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4343400" y="5791200"/>
                <a:ext cx="1447800" cy="158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3200400" y="5105400"/>
                <a:ext cx="1143000" cy="158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5791200" y="5105400"/>
                <a:ext cx="1143000" cy="158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rot="5400000" flipH="1" flipV="1">
                <a:off x="2857500" y="5448300"/>
                <a:ext cx="685800" cy="1588"/>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rot="5400000" flipH="1" flipV="1">
                <a:off x="5449094" y="5447506"/>
                <a:ext cx="685800" cy="1588"/>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rot="5400000">
                <a:off x="3963194" y="5486400"/>
                <a:ext cx="761206" cy="794"/>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rot="5400000">
                <a:off x="6553200" y="5485606"/>
                <a:ext cx="761206" cy="794"/>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27" idx="1"/>
              </p:cNvCxnSpPr>
              <p:nvPr/>
            </p:nvCxnSpPr>
            <p:spPr>
              <a:xfrm rot="10800000">
                <a:off x="3657600" y="5105401"/>
                <a:ext cx="838200" cy="1323945"/>
              </a:xfrm>
              <a:prstGeom prst="straightConnector1">
                <a:avLst/>
              </a:prstGeom>
              <a:ln w="3810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V="1">
                <a:off x="5029200" y="5181601"/>
                <a:ext cx="1676400" cy="1295399"/>
              </a:xfrm>
              <a:prstGeom prst="straightConnector1">
                <a:avLst/>
              </a:prstGeom>
              <a:ln w="3810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4495800" y="6229290"/>
                <a:ext cx="685800" cy="400110"/>
              </a:xfrm>
              <a:prstGeom prst="rect">
                <a:avLst/>
              </a:prstGeom>
              <a:noFill/>
            </p:spPr>
            <p:txBody>
              <a:bodyPr wrap="square" rtlCol="0">
                <a:spAutoFit/>
              </a:bodyPr>
              <a:lstStyle/>
              <a:p>
                <a:r>
                  <a:rPr lang="en-US" sz="2000" b="1" dirty="0">
                    <a:solidFill>
                      <a:schemeClr val="accent5">
                        <a:lumMod val="50000"/>
                      </a:schemeClr>
                    </a:solidFill>
                  </a:rPr>
                  <a:t>ISR</a:t>
                </a:r>
              </a:p>
            </p:txBody>
          </p:sp>
          <p:sp>
            <p:nvSpPr>
              <p:cNvPr id="30" name="TextBox 29"/>
              <p:cNvSpPr txBox="1"/>
              <p:nvPr/>
            </p:nvSpPr>
            <p:spPr>
              <a:xfrm>
                <a:off x="2209800" y="6172200"/>
                <a:ext cx="1752600" cy="461665"/>
              </a:xfrm>
              <a:prstGeom prst="rect">
                <a:avLst/>
              </a:prstGeom>
              <a:noFill/>
              <a:ln>
                <a:noFill/>
              </a:ln>
            </p:spPr>
            <p:txBody>
              <a:bodyPr wrap="square" rtlCol="0">
                <a:spAutoFit/>
              </a:bodyPr>
              <a:lstStyle/>
              <a:p>
                <a:r>
                  <a:rPr lang="en-US" sz="2400" dirty="0">
                    <a:solidFill>
                      <a:srgbClr val="FF0000"/>
                    </a:solidFill>
                    <a:latin typeface="Times New Roman" pitchFamily="18" charset="0"/>
                    <a:cs typeface="Times New Roman" pitchFamily="18" charset="0"/>
                  </a:rPr>
                  <a:t>    </a:t>
                </a:r>
                <a:r>
                  <a:rPr lang="en-US" sz="2400" b="1" dirty="0">
                    <a:solidFill>
                      <a:srgbClr val="FF0000"/>
                    </a:solidFill>
                    <a:latin typeface="Times New Roman" pitchFamily="18" charset="0"/>
                    <a:cs typeface="Times New Roman" pitchFamily="18" charset="0"/>
                  </a:rPr>
                  <a:t>Interrupt</a:t>
                </a:r>
              </a:p>
            </p:txBody>
          </p:sp>
          <p:sp>
            <p:nvSpPr>
              <p:cNvPr id="31" name="TextBox 30"/>
              <p:cNvSpPr txBox="1"/>
              <p:nvPr/>
            </p:nvSpPr>
            <p:spPr>
              <a:xfrm>
                <a:off x="5715000" y="6019800"/>
                <a:ext cx="1752600" cy="461665"/>
              </a:xfrm>
              <a:prstGeom prst="rect">
                <a:avLst/>
              </a:prstGeom>
              <a:noFill/>
              <a:ln>
                <a:noFill/>
              </a:ln>
            </p:spPr>
            <p:txBody>
              <a:bodyPr wrap="square" rtlCol="0">
                <a:spAutoFit/>
              </a:bodyPr>
              <a:lstStyle/>
              <a:p>
                <a:r>
                  <a:rPr lang="en-US" sz="2400" dirty="0">
                    <a:solidFill>
                      <a:srgbClr val="FF0000"/>
                    </a:solidFill>
                    <a:latin typeface="Times New Roman" pitchFamily="18" charset="0"/>
                    <a:cs typeface="Times New Roman" pitchFamily="18" charset="0"/>
                  </a:rPr>
                  <a:t>    </a:t>
                </a:r>
                <a:r>
                  <a:rPr lang="en-US" sz="2400" b="1" dirty="0">
                    <a:solidFill>
                      <a:srgbClr val="FF0000"/>
                    </a:solidFill>
                    <a:latin typeface="Times New Roman" pitchFamily="18" charset="0"/>
                    <a:cs typeface="Times New Roman" pitchFamily="18" charset="0"/>
                  </a:rPr>
                  <a:t>Interrupt</a:t>
                </a:r>
              </a:p>
            </p:txBody>
          </p:sp>
          <p:cxnSp>
            <p:nvCxnSpPr>
              <p:cNvPr id="33" name="Curved Connector 32"/>
              <p:cNvCxnSpPr/>
              <p:nvPr/>
            </p:nvCxnSpPr>
            <p:spPr>
              <a:xfrm rot="16200000" flipV="1">
                <a:off x="5715000" y="5791200"/>
                <a:ext cx="457200" cy="304800"/>
              </a:xfrm>
              <a:prstGeom prst="curvedConnector3">
                <a:avLst>
                  <a:gd name="adj1" fmla="val 25385"/>
                </a:avLst>
              </a:prstGeom>
              <a:ln w="38100">
                <a:solidFill>
                  <a:srgbClr val="002060"/>
                </a:solidFill>
                <a:tailEnd type="arrow"/>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3810000" y="4572000"/>
                <a:ext cx="2286000" cy="461665"/>
              </a:xfrm>
              <a:prstGeom prst="rect">
                <a:avLst/>
              </a:prstGeom>
              <a:noFill/>
            </p:spPr>
            <p:txBody>
              <a:bodyPr wrap="square" rtlCol="0">
                <a:spAutoFit/>
              </a:bodyPr>
              <a:lstStyle/>
              <a:p>
                <a:r>
                  <a:rPr lang="en-US" sz="2400" b="1" dirty="0">
                    <a:solidFill>
                      <a:srgbClr val="7030A0"/>
                    </a:solidFill>
                    <a:latin typeface="Times New Roman" pitchFamily="18" charset="0"/>
                    <a:cs typeface="Times New Roman" pitchFamily="18" charset="0"/>
                  </a:rPr>
                  <a:t>Main program</a:t>
                </a:r>
              </a:p>
            </p:txBody>
          </p:sp>
          <p:cxnSp>
            <p:nvCxnSpPr>
              <p:cNvPr id="40" name="Curved Connector 39"/>
              <p:cNvCxnSpPr>
                <a:stCxn id="38" idx="1"/>
              </p:cNvCxnSpPr>
              <p:nvPr/>
            </p:nvCxnSpPr>
            <p:spPr>
              <a:xfrm rot="10800000" flipV="1">
                <a:off x="1905000" y="4802832"/>
                <a:ext cx="1905000" cy="988367"/>
              </a:xfrm>
              <a:prstGeom prst="curvedConnector3">
                <a:avLst>
                  <a:gd name="adj1" fmla="val 50000"/>
                </a:avLst>
              </a:prstGeom>
              <a:ln w="38100">
                <a:solidFill>
                  <a:srgbClr val="7030A0"/>
                </a:solidFill>
                <a:tailEnd type="arrow"/>
              </a:ln>
            </p:spPr>
            <p:style>
              <a:lnRef idx="1">
                <a:schemeClr val="accent1"/>
              </a:lnRef>
              <a:fillRef idx="0">
                <a:schemeClr val="accent1"/>
              </a:fillRef>
              <a:effectRef idx="0">
                <a:schemeClr val="accent1"/>
              </a:effectRef>
              <a:fontRef idx="minor">
                <a:schemeClr val="tx1"/>
              </a:fontRef>
            </p:style>
          </p:cxnSp>
          <p:cxnSp>
            <p:nvCxnSpPr>
              <p:cNvPr id="42" name="Curved Connector 41"/>
              <p:cNvCxnSpPr/>
              <p:nvPr/>
            </p:nvCxnSpPr>
            <p:spPr>
              <a:xfrm rot="16200000" flipH="1">
                <a:off x="4533900" y="5219700"/>
                <a:ext cx="762000" cy="381000"/>
              </a:xfrm>
              <a:prstGeom prst="curvedConnector3">
                <a:avLst>
                  <a:gd name="adj1" fmla="val 50000"/>
                </a:avLst>
              </a:prstGeom>
              <a:ln w="38100">
                <a:solidFill>
                  <a:srgbClr val="7030A0"/>
                </a:solidFill>
                <a:tailEnd type="arrow"/>
              </a:ln>
            </p:spPr>
            <p:style>
              <a:lnRef idx="1">
                <a:schemeClr val="accent1"/>
              </a:lnRef>
              <a:fillRef idx="0">
                <a:schemeClr val="accent1"/>
              </a:fillRef>
              <a:effectRef idx="0">
                <a:schemeClr val="accent1"/>
              </a:effectRef>
              <a:fontRef idx="minor">
                <a:schemeClr val="tx1"/>
              </a:fontRef>
            </p:style>
          </p:cxnSp>
          <p:cxnSp>
            <p:nvCxnSpPr>
              <p:cNvPr id="44" name="Curved Connector 43"/>
              <p:cNvCxnSpPr/>
              <p:nvPr/>
            </p:nvCxnSpPr>
            <p:spPr>
              <a:xfrm>
                <a:off x="5867400" y="4800600"/>
                <a:ext cx="1752600" cy="914400"/>
              </a:xfrm>
              <a:prstGeom prst="curvedConnector3">
                <a:avLst>
                  <a:gd name="adj1" fmla="val 72475"/>
                </a:avLst>
              </a:prstGeom>
              <a:ln w="38100">
                <a:solidFill>
                  <a:srgbClr val="7030A0"/>
                </a:solidFill>
                <a:tailEnd type="arrow"/>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8" name="Picture 2"/>
          <p:cNvPicPr>
            <a:picLocks noChangeAspect="1" noChangeArrowheads="1"/>
          </p:cNvPicPr>
          <p:nvPr/>
        </p:nvPicPr>
        <p:blipFill>
          <a:blip r:embed="rId2"/>
          <a:srcRect/>
          <a:stretch>
            <a:fillRect/>
          </a:stretch>
        </p:blipFill>
        <p:spPr bwMode="auto">
          <a:xfrm>
            <a:off x="609600" y="914400"/>
            <a:ext cx="7924800" cy="5333999"/>
          </a:xfrm>
          <a:prstGeom prst="rect">
            <a:avLst/>
          </a:prstGeom>
          <a:noFill/>
          <a:ln w="9525">
            <a:noFill/>
            <a:miter lim="800000"/>
            <a:headEnd/>
            <a:tailEnd/>
          </a:ln>
          <a:effec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7" name="Picture 3"/>
          <p:cNvPicPr>
            <a:picLocks noChangeAspect="1" noChangeArrowheads="1"/>
          </p:cNvPicPr>
          <p:nvPr/>
        </p:nvPicPr>
        <p:blipFill>
          <a:blip r:embed="rId2"/>
          <a:srcRect/>
          <a:stretch>
            <a:fillRect/>
          </a:stretch>
        </p:blipFill>
        <p:spPr bwMode="auto">
          <a:xfrm>
            <a:off x="595313" y="1600200"/>
            <a:ext cx="7953375" cy="4572000"/>
          </a:xfrm>
          <a:prstGeom prst="rect">
            <a:avLst/>
          </a:prstGeom>
          <a:noFill/>
          <a:ln w="9525">
            <a:noFill/>
            <a:miter lim="800000"/>
            <a:headEnd/>
            <a:tailEnd/>
          </a:ln>
          <a:effectLst/>
        </p:spPr>
      </p:pic>
      <p:sp>
        <p:nvSpPr>
          <p:cNvPr id="5" name="TextBox 4"/>
          <p:cNvSpPr txBox="1"/>
          <p:nvPr/>
        </p:nvSpPr>
        <p:spPr>
          <a:xfrm>
            <a:off x="2133600" y="838200"/>
            <a:ext cx="4724400" cy="523220"/>
          </a:xfrm>
          <a:prstGeom prst="rect">
            <a:avLst/>
          </a:prstGeom>
          <a:noFill/>
          <a:ln>
            <a:noFill/>
          </a:ln>
        </p:spPr>
        <p:txBody>
          <a:bodyPr wrap="square" rtlCol="0">
            <a:spAutoFit/>
          </a:bodyPr>
          <a:lstStyle/>
          <a:p>
            <a:pPr algn="ctr"/>
            <a:r>
              <a:rPr lang="en-US" sz="2800" b="1" dirty="0">
                <a:solidFill>
                  <a:srgbClr val="7030A0"/>
                </a:solidFill>
                <a:latin typeface="Times New Roman" pitchFamily="18" charset="0"/>
                <a:cs typeface="Times New Roman" pitchFamily="18" charset="0"/>
              </a:rPr>
              <a:t>INTERRUPTS CIRCUIT</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2"/>
          <p:cNvPicPr>
            <a:picLocks noChangeAspect="1" noChangeArrowheads="1"/>
          </p:cNvPicPr>
          <p:nvPr/>
        </p:nvPicPr>
        <p:blipFill>
          <a:blip r:embed="rId2"/>
          <a:srcRect/>
          <a:stretch>
            <a:fillRect/>
          </a:stretch>
        </p:blipFill>
        <p:spPr bwMode="auto">
          <a:xfrm>
            <a:off x="914400" y="838200"/>
            <a:ext cx="7315200" cy="5410200"/>
          </a:xfrm>
          <a:prstGeom prst="rect">
            <a:avLst/>
          </a:prstGeom>
          <a:noFill/>
          <a:ln w="9525">
            <a:noFill/>
            <a:miter lim="800000"/>
            <a:headEnd/>
            <a:tailEnd/>
          </a:ln>
          <a:effec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2"/>
          <p:cNvPicPr>
            <a:picLocks noChangeAspect="1" noChangeArrowheads="1"/>
          </p:cNvPicPr>
          <p:nvPr/>
        </p:nvPicPr>
        <p:blipFill>
          <a:blip r:embed="rId2"/>
          <a:srcRect/>
          <a:stretch>
            <a:fillRect/>
          </a:stretch>
        </p:blipFill>
        <p:spPr bwMode="auto">
          <a:xfrm>
            <a:off x="381000" y="914400"/>
            <a:ext cx="8229600" cy="5105400"/>
          </a:xfrm>
          <a:prstGeom prst="rect">
            <a:avLst/>
          </a:prstGeom>
          <a:noFill/>
          <a:ln w="9525">
            <a:noFill/>
            <a:miter lim="800000"/>
            <a:headEnd/>
            <a:tailEnd/>
          </a:ln>
          <a:effectLst/>
        </p:spPr>
      </p:pic>
      <p:sp>
        <p:nvSpPr>
          <p:cNvPr id="4" name="TextBox 3"/>
          <p:cNvSpPr txBox="1"/>
          <p:nvPr/>
        </p:nvSpPr>
        <p:spPr>
          <a:xfrm>
            <a:off x="2667000" y="1371600"/>
            <a:ext cx="3657600" cy="707886"/>
          </a:xfrm>
          <a:prstGeom prst="rect">
            <a:avLst/>
          </a:prstGeom>
          <a:noFill/>
        </p:spPr>
        <p:txBody>
          <a:bodyPr wrap="square" rtlCol="0">
            <a:spAutoFit/>
          </a:bodyPr>
          <a:lstStyle/>
          <a:p>
            <a:r>
              <a:rPr lang="en-US" sz="4000" b="1" u="sng" dirty="0">
                <a:solidFill>
                  <a:srgbClr val="7030A0"/>
                </a:solidFill>
                <a:latin typeface="Times New Roman" pitchFamily="18" charset="0"/>
                <a:cs typeface="Times New Roman" pitchFamily="18" charset="0"/>
              </a:rPr>
              <a:t>/8 Step Process</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533400" y="952500"/>
            <a:ext cx="7772400" cy="5524500"/>
            <a:chOff x="1804988" y="952500"/>
            <a:chExt cx="5534025" cy="4848225"/>
          </a:xfrm>
        </p:grpSpPr>
        <p:pic>
          <p:nvPicPr>
            <p:cNvPr id="27650" name="Picture 2"/>
            <p:cNvPicPr>
              <a:picLocks noChangeAspect="1" noChangeArrowheads="1"/>
            </p:cNvPicPr>
            <p:nvPr/>
          </p:nvPicPr>
          <p:blipFill>
            <a:blip r:embed="rId2"/>
            <a:srcRect/>
            <a:stretch>
              <a:fillRect/>
            </a:stretch>
          </p:blipFill>
          <p:spPr bwMode="auto">
            <a:xfrm>
              <a:off x="1804988" y="952500"/>
              <a:ext cx="5534025" cy="2781300"/>
            </a:xfrm>
            <a:prstGeom prst="rect">
              <a:avLst/>
            </a:prstGeom>
            <a:noFill/>
            <a:ln w="9525">
              <a:noFill/>
              <a:miter lim="800000"/>
              <a:headEnd/>
              <a:tailEnd/>
            </a:ln>
            <a:effectLst/>
          </p:spPr>
        </p:pic>
        <p:pic>
          <p:nvPicPr>
            <p:cNvPr id="27651" name="Picture 3"/>
            <p:cNvPicPr>
              <a:picLocks noChangeAspect="1" noChangeArrowheads="1"/>
            </p:cNvPicPr>
            <p:nvPr/>
          </p:nvPicPr>
          <p:blipFill>
            <a:blip r:embed="rId3"/>
            <a:srcRect/>
            <a:stretch>
              <a:fillRect/>
            </a:stretch>
          </p:blipFill>
          <p:spPr bwMode="auto">
            <a:xfrm>
              <a:off x="1847850" y="3733800"/>
              <a:ext cx="5448300" cy="2066925"/>
            </a:xfrm>
            <a:prstGeom prst="rect">
              <a:avLst/>
            </a:prstGeom>
            <a:noFill/>
            <a:ln w="9525">
              <a:noFill/>
              <a:miter lim="800000"/>
              <a:headEnd/>
              <a:tailEnd/>
            </a:ln>
            <a:effectLst/>
          </p:spPr>
        </p:pic>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2"/>
          <p:cNvPicPr>
            <a:picLocks noChangeAspect="1" noChangeArrowheads="1"/>
          </p:cNvPicPr>
          <p:nvPr/>
        </p:nvPicPr>
        <p:blipFill>
          <a:blip r:embed="rId2"/>
          <a:srcRect/>
          <a:stretch>
            <a:fillRect/>
          </a:stretch>
        </p:blipFill>
        <p:spPr bwMode="auto">
          <a:xfrm>
            <a:off x="304800" y="4267200"/>
            <a:ext cx="8458200" cy="2114550"/>
          </a:xfrm>
          <a:prstGeom prst="rect">
            <a:avLst/>
          </a:prstGeom>
          <a:noFill/>
          <a:ln w="9525">
            <a:noFill/>
            <a:miter lim="800000"/>
            <a:headEnd/>
            <a:tailEnd/>
          </a:ln>
          <a:effectLst/>
        </p:spPr>
      </p:pic>
      <p:pic>
        <p:nvPicPr>
          <p:cNvPr id="28675" name="Picture 3"/>
          <p:cNvPicPr>
            <a:picLocks noChangeAspect="1" noChangeArrowheads="1"/>
          </p:cNvPicPr>
          <p:nvPr/>
        </p:nvPicPr>
        <p:blipFill>
          <a:blip r:embed="rId3"/>
          <a:srcRect/>
          <a:stretch>
            <a:fillRect/>
          </a:stretch>
        </p:blipFill>
        <p:spPr bwMode="auto">
          <a:xfrm>
            <a:off x="57150" y="914400"/>
            <a:ext cx="3829050" cy="514350"/>
          </a:xfrm>
          <a:prstGeom prst="rect">
            <a:avLst/>
          </a:prstGeom>
          <a:noFill/>
          <a:ln w="9525">
            <a:noFill/>
            <a:miter lim="800000"/>
            <a:headEnd/>
            <a:tailEnd/>
          </a:ln>
          <a:effectLst/>
        </p:spPr>
      </p:pic>
      <p:pic>
        <p:nvPicPr>
          <p:cNvPr id="28677" name="Picture 5"/>
          <p:cNvPicPr>
            <a:picLocks noChangeAspect="1" noChangeArrowheads="1"/>
          </p:cNvPicPr>
          <p:nvPr/>
        </p:nvPicPr>
        <p:blipFill>
          <a:blip r:embed="rId4"/>
          <a:srcRect/>
          <a:stretch>
            <a:fillRect/>
          </a:stretch>
        </p:blipFill>
        <p:spPr bwMode="auto">
          <a:xfrm>
            <a:off x="381000" y="1457325"/>
            <a:ext cx="8458199" cy="2657475"/>
          </a:xfrm>
          <a:prstGeom prst="rect">
            <a:avLst/>
          </a:prstGeom>
          <a:noFill/>
          <a:ln w="9525">
            <a:noFill/>
            <a:miter lim="800000"/>
            <a:headEnd/>
            <a:tailEnd/>
          </a:ln>
          <a:effec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Picture 2"/>
          <p:cNvPicPr>
            <a:picLocks noChangeAspect="1" noChangeArrowheads="1"/>
          </p:cNvPicPr>
          <p:nvPr/>
        </p:nvPicPr>
        <p:blipFill>
          <a:blip r:embed="rId2"/>
          <a:srcRect/>
          <a:stretch>
            <a:fillRect/>
          </a:stretch>
        </p:blipFill>
        <p:spPr bwMode="auto">
          <a:xfrm>
            <a:off x="457200" y="1066800"/>
            <a:ext cx="8381999" cy="5105400"/>
          </a:xfrm>
          <a:prstGeom prst="rect">
            <a:avLst/>
          </a:prstGeom>
          <a:noFill/>
          <a:ln w="9525">
            <a:noFill/>
            <a:miter lim="800000"/>
            <a:headEnd/>
            <a:tailEnd/>
          </a:ln>
          <a:effec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2"/>
          <p:cNvPicPr>
            <a:picLocks noChangeAspect="1" noChangeArrowheads="1"/>
          </p:cNvPicPr>
          <p:nvPr/>
        </p:nvPicPr>
        <p:blipFill>
          <a:blip r:embed="rId2"/>
          <a:srcRect/>
          <a:stretch>
            <a:fillRect/>
          </a:stretch>
        </p:blipFill>
        <p:spPr bwMode="auto">
          <a:xfrm>
            <a:off x="381000" y="1066800"/>
            <a:ext cx="8458199" cy="4800600"/>
          </a:xfrm>
          <a:prstGeom prst="rect">
            <a:avLst/>
          </a:prstGeom>
          <a:noFill/>
          <a:ln w="9525">
            <a:noFill/>
            <a:miter lim="800000"/>
            <a:headEnd/>
            <a:tailEnd/>
          </a:ln>
          <a:effec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2"/>
          <p:cNvPicPr>
            <a:picLocks noChangeAspect="1" noChangeArrowheads="1"/>
          </p:cNvPicPr>
          <p:nvPr/>
        </p:nvPicPr>
        <p:blipFill>
          <a:blip r:embed="rId2"/>
          <a:srcRect/>
          <a:stretch>
            <a:fillRect/>
          </a:stretch>
        </p:blipFill>
        <p:spPr bwMode="auto">
          <a:xfrm>
            <a:off x="609600" y="1676400"/>
            <a:ext cx="7848600" cy="4419600"/>
          </a:xfrm>
          <a:prstGeom prst="rect">
            <a:avLst/>
          </a:prstGeom>
          <a:noFill/>
          <a:ln w="9525">
            <a:noFill/>
            <a:miter lim="800000"/>
            <a:headEnd/>
            <a:tailEnd/>
          </a:ln>
          <a:effectLst/>
        </p:spPr>
      </p:pic>
      <p:sp>
        <p:nvSpPr>
          <p:cNvPr id="4" name="TextBox 3"/>
          <p:cNvSpPr txBox="1"/>
          <p:nvPr/>
        </p:nvSpPr>
        <p:spPr>
          <a:xfrm>
            <a:off x="533400" y="1066800"/>
            <a:ext cx="3276600" cy="523220"/>
          </a:xfrm>
          <a:prstGeom prst="rect">
            <a:avLst/>
          </a:prstGeom>
          <a:noFill/>
        </p:spPr>
        <p:txBody>
          <a:bodyPr wrap="square" rtlCol="0">
            <a:spAutoFit/>
          </a:bodyPr>
          <a:lstStyle/>
          <a:p>
            <a:r>
              <a:rPr lang="en-US" sz="2800" b="1" u="sng" dirty="0">
                <a:solidFill>
                  <a:srgbClr val="7030A0"/>
                </a:solidFill>
                <a:latin typeface="Times New Roman" pitchFamily="18" charset="0"/>
                <a:cs typeface="Times New Roman" pitchFamily="18" charset="0"/>
              </a:rPr>
              <a:t>Problem:</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4" name="Picture 2"/>
          <p:cNvPicPr>
            <a:picLocks noChangeAspect="1" noChangeArrowheads="1"/>
          </p:cNvPicPr>
          <p:nvPr/>
        </p:nvPicPr>
        <p:blipFill>
          <a:blip r:embed="rId2"/>
          <a:srcRect/>
          <a:stretch>
            <a:fillRect/>
          </a:stretch>
        </p:blipFill>
        <p:spPr bwMode="auto">
          <a:xfrm>
            <a:off x="533400" y="990600"/>
            <a:ext cx="7924799" cy="4876799"/>
          </a:xfrm>
          <a:prstGeom prst="rect">
            <a:avLst/>
          </a:prstGeom>
          <a:noFill/>
          <a:ln w="9525">
            <a:noFill/>
            <a:miter lim="800000"/>
            <a:headEnd/>
            <a:tailEnd/>
          </a:ln>
          <a:effec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4" name="Group 53"/>
          <p:cNvGrpSpPr/>
          <p:nvPr/>
        </p:nvGrpSpPr>
        <p:grpSpPr>
          <a:xfrm>
            <a:off x="762000" y="1066800"/>
            <a:ext cx="7924800" cy="5257800"/>
            <a:chOff x="762000" y="1066800"/>
            <a:chExt cx="7924800" cy="5257800"/>
          </a:xfrm>
        </p:grpSpPr>
        <p:pic>
          <p:nvPicPr>
            <p:cNvPr id="2051" name="Picture 3"/>
            <p:cNvPicPr>
              <a:picLocks noChangeAspect="1" noChangeArrowheads="1"/>
            </p:cNvPicPr>
            <p:nvPr/>
          </p:nvPicPr>
          <p:blipFill>
            <a:blip r:embed="rId2"/>
            <a:srcRect/>
            <a:stretch>
              <a:fillRect/>
            </a:stretch>
          </p:blipFill>
          <p:spPr bwMode="auto">
            <a:xfrm>
              <a:off x="762000" y="3429000"/>
              <a:ext cx="7924800" cy="2895600"/>
            </a:xfrm>
            <a:prstGeom prst="rect">
              <a:avLst/>
            </a:prstGeom>
            <a:noFill/>
            <a:ln w="9525">
              <a:noFill/>
              <a:miter lim="800000"/>
              <a:headEnd/>
              <a:tailEnd/>
            </a:ln>
            <a:effectLst/>
          </p:spPr>
        </p:pic>
        <p:grpSp>
          <p:nvGrpSpPr>
            <p:cNvPr id="32" name="Group 31"/>
            <p:cNvGrpSpPr/>
            <p:nvPr/>
          </p:nvGrpSpPr>
          <p:grpSpPr>
            <a:xfrm>
              <a:off x="990600" y="1066800"/>
              <a:ext cx="7391400" cy="2061865"/>
              <a:chOff x="990600" y="4572000"/>
              <a:chExt cx="7391400" cy="2061865"/>
            </a:xfrm>
          </p:grpSpPr>
          <p:cxnSp>
            <p:nvCxnSpPr>
              <p:cNvPr id="33" name="Straight Connector 32"/>
              <p:cNvCxnSpPr/>
              <p:nvPr/>
            </p:nvCxnSpPr>
            <p:spPr>
              <a:xfrm>
                <a:off x="6934200" y="5791200"/>
                <a:ext cx="1447800" cy="158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34" name="Group 54"/>
              <p:cNvGrpSpPr/>
              <p:nvPr/>
            </p:nvGrpSpPr>
            <p:grpSpPr>
              <a:xfrm>
                <a:off x="990600" y="4572000"/>
                <a:ext cx="6629400" cy="2061865"/>
                <a:chOff x="990600" y="4572000"/>
                <a:chExt cx="6629400" cy="2061865"/>
              </a:xfrm>
            </p:grpSpPr>
            <p:cxnSp>
              <p:nvCxnSpPr>
                <p:cNvPr id="35" name="Straight Connector 34"/>
                <p:cNvCxnSpPr/>
                <p:nvPr/>
              </p:nvCxnSpPr>
              <p:spPr>
                <a:xfrm>
                  <a:off x="990600" y="5791200"/>
                  <a:ext cx="2209800" cy="158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rot="5400000" flipH="1" flipV="1">
                  <a:off x="3009106" y="5981700"/>
                  <a:ext cx="381000" cy="1588"/>
                </a:xfrm>
                <a:prstGeom prst="straightConnector1">
                  <a:avLst/>
                </a:prstGeom>
                <a:ln w="38100">
                  <a:solidFill>
                    <a:srgbClr val="002060"/>
                  </a:solidFill>
                  <a:tailEnd type="arrow"/>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4343400" y="5791200"/>
                  <a:ext cx="1447800" cy="158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3200400" y="5105400"/>
                  <a:ext cx="1143000" cy="158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5791200" y="5105400"/>
                  <a:ext cx="1143000" cy="158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rot="5400000" flipH="1" flipV="1">
                  <a:off x="2857500" y="5448300"/>
                  <a:ext cx="685800" cy="1588"/>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rot="5400000" flipH="1" flipV="1">
                  <a:off x="5449094" y="5447506"/>
                  <a:ext cx="685800" cy="1588"/>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rot="5400000">
                  <a:off x="3963194" y="5486400"/>
                  <a:ext cx="761206" cy="794"/>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rot="5400000">
                  <a:off x="6553200" y="5485606"/>
                  <a:ext cx="761206" cy="794"/>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stCxn id="46" idx="1"/>
                </p:cNvCxnSpPr>
                <p:nvPr/>
              </p:nvCxnSpPr>
              <p:spPr>
                <a:xfrm rot="10800000">
                  <a:off x="3657600" y="5105401"/>
                  <a:ext cx="838200" cy="1323945"/>
                </a:xfrm>
                <a:prstGeom prst="straightConnector1">
                  <a:avLst/>
                </a:prstGeom>
                <a:ln w="3810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flipV="1">
                  <a:off x="5029200" y="5181601"/>
                  <a:ext cx="1676400" cy="1295399"/>
                </a:xfrm>
                <a:prstGeom prst="straightConnector1">
                  <a:avLst/>
                </a:prstGeom>
                <a:ln w="3810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46" name="TextBox 45"/>
                <p:cNvSpPr txBox="1"/>
                <p:nvPr/>
              </p:nvSpPr>
              <p:spPr>
                <a:xfrm>
                  <a:off x="4495800" y="6229290"/>
                  <a:ext cx="685800" cy="400110"/>
                </a:xfrm>
                <a:prstGeom prst="rect">
                  <a:avLst/>
                </a:prstGeom>
                <a:noFill/>
              </p:spPr>
              <p:txBody>
                <a:bodyPr wrap="square" rtlCol="0">
                  <a:spAutoFit/>
                </a:bodyPr>
                <a:lstStyle/>
                <a:p>
                  <a:r>
                    <a:rPr lang="en-US" sz="2000" b="1" dirty="0">
                      <a:solidFill>
                        <a:schemeClr val="accent5">
                          <a:lumMod val="50000"/>
                        </a:schemeClr>
                      </a:solidFill>
                    </a:rPr>
                    <a:t>ISR</a:t>
                  </a:r>
                </a:p>
              </p:txBody>
            </p:sp>
            <p:sp>
              <p:nvSpPr>
                <p:cNvPr id="47" name="TextBox 46"/>
                <p:cNvSpPr txBox="1"/>
                <p:nvPr/>
              </p:nvSpPr>
              <p:spPr>
                <a:xfrm>
                  <a:off x="2209800" y="6172200"/>
                  <a:ext cx="1752600" cy="461665"/>
                </a:xfrm>
                <a:prstGeom prst="rect">
                  <a:avLst/>
                </a:prstGeom>
                <a:noFill/>
                <a:ln>
                  <a:noFill/>
                </a:ln>
              </p:spPr>
              <p:txBody>
                <a:bodyPr wrap="square" rtlCol="0">
                  <a:spAutoFit/>
                </a:bodyPr>
                <a:lstStyle/>
                <a:p>
                  <a:r>
                    <a:rPr lang="en-US" sz="2400" dirty="0">
                      <a:solidFill>
                        <a:srgbClr val="FF0000"/>
                      </a:solidFill>
                      <a:latin typeface="Times New Roman" pitchFamily="18" charset="0"/>
                      <a:cs typeface="Times New Roman" pitchFamily="18" charset="0"/>
                    </a:rPr>
                    <a:t>    </a:t>
                  </a:r>
                  <a:r>
                    <a:rPr lang="en-US" sz="2400" b="1" dirty="0">
                      <a:solidFill>
                        <a:srgbClr val="FF0000"/>
                      </a:solidFill>
                      <a:latin typeface="Times New Roman" pitchFamily="18" charset="0"/>
                      <a:cs typeface="Times New Roman" pitchFamily="18" charset="0"/>
                    </a:rPr>
                    <a:t>Interrupt</a:t>
                  </a:r>
                </a:p>
              </p:txBody>
            </p:sp>
            <p:sp>
              <p:nvSpPr>
                <p:cNvPr id="48" name="TextBox 47"/>
                <p:cNvSpPr txBox="1"/>
                <p:nvPr/>
              </p:nvSpPr>
              <p:spPr>
                <a:xfrm>
                  <a:off x="5715000" y="6019800"/>
                  <a:ext cx="1752600" cy="461665"/>
                </a:xfrm>
                <a:prstGeom prst="rect">
                  <a:avLst/>
                </a:prstGeom>
                <a:noFill/>
                <a:ln>
                  <a:noFill/>
                </a:ln>
              </p:spPr>
              <p:txBody>
                <a:bodyPr wrap="square" rtlCol="0">
                  <a:spAutoFit/>
                </a:bodyPr>
                <a:lstStyle/>
                <a:p>
                  <a:r>
                    <a:rPr lang="en-US" sz="2400" dirty="0">
                      <a:solidFill>
                        <a:srgbClr val="FF0000"/>
                      </a:solidFill>
                      <a:latin typeface="Times New Roman" pitchFamily="18" charset="0"/>
                      <a:cs typeface="Times New Roman" pitchFamily="18" charset="0"/>
                    </a:rPr>
                    <a:t>    </a:t>
                  </a:r>
                  <a:r>
                    <a:rPr lang="en-US" sz="2400" b="1" dirty="0">
                      <a:solidFill>
                        <a:srgbClr val="FF0000"/>
                      </a:solidFill>
                      <a:latin typeface="Times New Roman" pitchFamily="18" charset="0"/>
                      <a:cs typeface="Times New Roman" pitchFamily="18" charset="0"/>
                    </a:rPr>
                    <a:t>Interrupt</a:t>
                  </a:r>
                </a:p>
              </p:txBody>
            </p:sp>
            <p:cxnSp>
              <p:nvCxnSpPr>
                <p:cNvPr id="49" name="Curved Connector 48"/>
                <p:cNvCxnSpPr/>
                <p:nvPr/>
              </p:nvCxnSpPr>
              <p:spPr>
                <a:xfrm rot="16200000" flipV="1">
                  <a:off x="5715000" y="5791200"/>
                  <a:ext cx="457200" cy="304800"/>
                </a:xfrm>
                <a:prstGeom prst="curvedConnector3">
                  <a:avLst>
                    <a:gd name="adj1" fmla="val 25385"/>
                  </a:avLst>
                </a:prstGeom>
                <a:ln w="38100">
                  <a:solidFill>
                    <a:srgbClr val="002060"/>
                  </a:solidFill>
                  <a:tailEnd type="arrow"/>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3810000" y="4572000"/>
                  <a:ext cx="2286000" cy="461665"/>
                </a:xfrm>
                <a:prstGeom prst="rect">
                  <a:avLst/>
                </a:prstGeom>
                <a:noFill/>
              </p:spPr>
              <p:txBody>
                <a:bodyPr wrap="square" rtlCol="0">
                  <a:spAutoFit/>
                </a:bodyPr>
                <a:lstStyle/>
                <a:p>
                  <a:r>
                    <a:rPr lang="en-US" sz="2400" b="1" dirty="0">
                      <a:solidFill>
                        <a:srgbClr val="7030A0"/>
                      </a:solidFill>
                      <a:latin typeface="Times New Roman" pitchFamily="18" charset="0"/>
                      <a:cs typeface="Times New Roman" pitchFamily="18" charset="0"/>
                    </a:rPr>
                    <a:t>Main program</a:t>
                  </a:r>
                </a:p>
              </p:txBody>
            </p:sp>
            <p:cxnSp>
              <p:nvCxnSpPr>
                <p:cNvPr id="51" name="Curved Connector 50"/>
                <p:cNvCxnSpPr>
                  <a:stCxn id="50" idx="1"/>
                </p:cNvCxnSpPr>
                <p:nvPr/>
              </p:nvCxnSpPr>
              <p:spPr>
                <a:xfrm rot="10800000" flipV="1">
                  <a:off x="1905000" y="4802832"/>
                  <a:ext cx="1905000" cy="988367"/>
                </a:xfrm>
                <a:prstGeom prst="curvedConnector3">
                  <a:avLst>
                    <a:gd name="adj1" fmla="val 50000"/>
                  </a:avLst>
                </a:prstGeom>
                <a:ln w="38100">
                  <a:solidFill>
                    <a:srgbClr val="7030A0"/>
                  </a:solidFill>
                  <a:tailEnd type="arrow"/>
                </a:ln>
              </p:spPr>
              <p:style>
                <a:lnRef idx="1">
                  <a:schemeClr val="accent1"/>
                </a:lnRef>
                <a:fillRef idx="0">
                  <a:schemeClr val="accent1"/>
                </a:fillRef>
                <a:effectRef idx="0">
                  <a:schemeClr val="accent1"/>
                </a:effectRef>
                <a:fontRef idx="minor">
                  <a:schemeClr val="tx1"/>
                </a:fontRef>
              </p:style>
            </p:cxnSp>
            <p:cxnSp>
              <p:nvCxnSpPr>
                <p:cNvPr id="52" name="Curved Connector 51"/>
                <p:cNvCxnSpPr/>
                <p:nvPr/>
              </p:nvCxnSpPr>
              <p:spPr>
                <a:xfrm rot="16200000" flipH="1">
                  <a:off x="4533900" y="5219700"/>
                  <a:ext cx="762000" cy="381000"/>
                </a:xfrm>
                <a:prstGeom prst="curvedConnector3">
                  <a:avLst>
                    <a:gd name="adj1" fmla="val 50000"/>
                  </a:avLst>
                </a:prstGeom>
                <a:ln w="38100">
                  <a:solidFill>
                    <a:srgbClr val="7030A0"/>
                  </a:solidFill>
                  <a:tailEnd type="arrow"/>
                </a:ln>
              </p:spPr>
              <p:style>
                <a:lnRef idx="1">
                  <a:schemeClr val="accent1"/>
                </a:lnRef>
                <a:fillRef idx="0">
                  <a:schemeClr val="accent1"/>
                </a:fillRef>
                <a:effectRef idx="0">
                  <a:schemeClr val="accent1"/>
                </a:effectRef>
                <a:fontRef idx="minor">
                  <a:schemeClr val="tx1"/>
                </a:fontRef>
              </p:style>
            </p:cxnSp>
            <p:cxnSp>
              <p:nvCxnSpPr>
                <p:cNvPr id="53" name="Curved Connector 52"/>
                <p:cNvCxnSpPr/>
                <p:nvPr/>
              </p:nvCxnSpPr>
              <p:spPr>
                <a:xfrm>
                  <a:off x="5867400" y="4800600"/>
                  <a:ext cx="1752600" cy="914400"/>
                </a:xfrm>
                <a:prstGeom prst="curvedConnector3">
                  <a:avLst>
                    <a:gd name="adj1" fmla="val 72475"/>
                  </a:avLst>
                </a:prstGeom>
                <a:ln w="38100">
                  <a:solidFill>
                    <a:srgbClr val="7030A0"/>
                  </a:solidFill>
                  <a:tailEnd type="arrow"/>
                </a:ln>
              </p:spPr>
              <p:style>
                <a:lnRef idx="1">
                  <a:schemeClr val="accent1"/>
                </a:lnRef>
                <a:fillRef idx="0">
                  <a:schemeClr val="accent1"/>
                </a:fillRef>
                <a:effectRef idx="0">
                  <a:schemeClr val="accent1"/>
                </a:effectRef>
                <a:fontRef idx="minor">
                  <a:schemeClr val="tx1"/>
                </a:fontRef>
              </p:style>
            </p:cxnSp>
          </p:grpSp>
        </p:gr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2" name="Picture 2"/>
          <p:cNvPicPr>
            <a:picLocks noChangeAspect="1" noChangeArrowheads="1"/>
          </p:cNvPicPr>
          <p:nvPr/>
        </p:nvPicPr>
        <p:blipFill>
          <a:blip r:embed="rId2"/>
          <a:srcRect/>
          <a:stretch>
            <a:fillRect/>
          </a:stretch>
        </p:blipFill>
        <p:spPr bwMode="auto">
          <a:xfrm>
            <a:off x="381000" y="914400"/>
            <a:ext cx="8382000" cy="5029200"/>
          </a:xfrm>
          <a:prstGeom prst="rect">
            <a:avLst/>
          </a:prstGeom>
          <a:noFill/>
          <a:ln w="9525">
            <a:noFill/>
            <a:miter lim="800000"/>
            <a:headEnd/>
            <a:tailEnd/>
          </a:ln>
          <a:effec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8" name="Picture 2"/>
          <p:cNvPicPr>
            <a:picLocks noChangeAspect="1" noChangeArrowheads="1"/>
          </p:cNvPicPr>
          <p:nvPr/>
        </p:nvPicPr>
        <p:blipFill>
          <a:blip r:embed="rId2"/>
          <a:srcRect/>
          <a:stretch>
            <a:fillRect/>
          </a:stretch>
        </p:blipFill>
        <p:spPr bwMode="auto">
          <a:xfrm>
            <a:off x="381000" y="990600"/>
            <a:ext cx="8229600" cy="5638800"/>
          </a:xfrm>
          <a:prstGeom prst="rect">
            <a:avLst/>
          </a:prstGeom>
          <a:noFill/>
          <a:ln w="9525">
            <a:noFill/>
            <a:miter lim="800000"/>
            <a:headEnd/>
            <a:tailEnd/>
          </a:ln>
          <a:effectLst/>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6" name="Picture 2"/>
          <p:cNvPicPr>
            <a:picLocks noChangeAspect="1" noChangeArrowheads="1"/>
          </p:cNvPicPr>
          <p:nvPr/>
        </p:nvPicPr>
        <p:blipFill>
          <a:blip r:embed="rId2"/>
          <a:srcRect/>
          <a:stretch>
            <a:fillRect/>
          </a:stretch>
        </p:blipFill>
        <p:spPr bwMode="auto">
          <a:xfrm>
            <a:off x="457200" y="990600"/>
            <a:ext cx="8229600" cy="5333999"/>
          </a:xfrm>
          <a:prstGeom prst="rect">
            <a:avLst/>
          </a:prstGeom>
          <a:noFill/>
          <a:ln w="9525">
            <a:noFill/>
            <a:miter lim="800000"/>
            <a:headEnd/>
            <a:tailEnd/>
          </a:ln>
          <a:effectLst/>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0" name="Picture 2"/>
          <p:cNvPicPr>
            <a:picLocks noChangeAspect="1" noChangeArrowheads="1"/>
          </p:cNvPicPr>
          <p:nvPr/>
        </p:nvPicPr>
        <p:blipFill>
          <a:blip r:embed="rId2"/>
          <a:srcRect/>
          <a:stretch>
            <a:fillRect/>
          </a:stretch>
        </p:blipFill>
        <p:spPr bwMode="auto">
          <a:xfrm>
            <a:off x="304800" y="990600"/>
            <a:ext cx="8458200" cy="5333999"/>
          </a:xfrm>
          <a:prstGeom prst="rect">
            <a:avLst/>
          </a:prstGeom>
          <a:noFill/>
          <a:ln w="9525">
            <a:noFill/>
            <a:miter lim="800000"/>
            <a:headEnd/>
            <a:tailEnd/>
          </a:ln>
          <a:effectLst/>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04800" y="762000"/>
            <a:ext cx="1614481" cy="523220"/>
          </a:xfrm>
          <a:prstGeom prst="rect">
            <a:avLst/>
          </a:prstGeom>
        </p:spPr>
        <p:txBody>
          <a:bodyPr wrap="none">
            <a:spAutoFit/>
          </a:bodyPr>
          <a:lstStyle/>
          <a:p>
            <a:r>
              <a:rPr lang="en-US" sz="2800" b="1" u="sng" dirty="0">
                <a:solidFill>
                  <a:srgbClr val="7030A0"/>
                </a:solidFill>
                <a:latin typeface="Times New Roman" pitchFamily="18" charset="0"/>
                <a:cs typeface="Times New Roman" pitchFamily="18" charset="0"/>
              </a:rPr>
              <a:t>Problem:</a:t>
            </a:r>
          </a:p>
        </p:txBody>
      </p:sp>
      <p:sp>
        <p:nvSpPr>
          <p:cNvPr id="4" name="TextBox 3"/>
          <p:cNvSpPr txBox="1"/>
          <p:nvPr/>
        </p:nvSpPr>
        <p:spPr>
          <a:xfrm>
            <a:off x="381000" y="1295400"/>
            <a:ext cx="8382000" cy="1569660"/>
          </a:xfrm>
          <a:prstGeom prst="rect">
            <a:avLst/>
          </a:prstGeom>
          <a:noFill/>
        </p:spPr>
        <p:txBody>
          <a:bodyPr wrap="square" rtlCol="0">
            <a:spAutoFit/>
          </a:bodyPr>
          <a:lstStyle/>
          <a:p>
            <a:r>
              <a:rPr lang="en-US" sz="2400" dirty="0">
                <a:latin typeface="Times New Roman" pitchFamily="18" charset="0"/>
                <a:cs typeface="Times New Roman" pitchFamily="18" charset="0"/>
              </a:rPr>
              <a:t>Assuming the microprocessor is completing  an RST 7.5 interrupt request. Check to see if RST 6.5 is pending. If it is pending, enable RST6.5 without  affecting any other interrupts. Otherwise, return to the main program.</a:t>
            </a:r>
          </a:p>
        </p:txBody>
      </p:sp>
      <p:graphicFrame>
        <p:nvGraphicFramePr>
          <p:cNvPr id="5" name="Table 4"/>
          <p:cNvGraphicFramePr>
            <a:graphicFrameLocks noGrp="1"/>
          </p:cNvGraphicFramePr>
          <p:nvPr/>
        </p:nvGraphicFramePr>
        <p:xfrm>
          <a:off x="533400" y="3124200"/>
          <a:ext cx="4038600" cy="3352800"/>
        </p:xfrm>
        <a:graphic>
          <a:graphicData uri="http://schemas.openxmlformats.org/drawingml/2006/table">
            <a:tbl>
              <a:tblPr/>
              <a:tblGrid>
                <a:gridCol w="1382916">
                  <a:extLst>
                    <a:ext uri="{9D8B030D-6E8A-4147-A177-3AD203B41FA5}">
                      <a16:colId xmlns:a16="http://schemas.microsoft.com/office/drawing/2014/main" val="20000"/>
                    </a:ext>
                  </a:extLst>
                </a:gridCol>
                <a:gridCol w="2655684">
                  <a:extLst>
                    <a:ext uri="{9D8B030D-6E8A-4147-A177-3AD203B41FA5}">
                      <a16:colId xmlns:a16="http://schemas.microsoft.com/office/drawing/2014/main" val="20001"/>
                    </a:ext>
                  </a:extLst>
                </a:gridCol>
              </a:tblGrid>
              <a:tr h="335280">
                <a:tc>
                  <a:txBody>
                    <a:bodyPr/>
                    <a:lstStyle/>
                    <a:p>
                      <a:pPr algn="l" fontAlgn="b"/>
                      <a:r>
                        <a:rPr lang="en-US" sz="1200" b="1" i="0" u="none" strike="noStrike" dirty="0">
                          <a:solidFill>
                            <a:srgbClr val="000000"/>
                          </a:solidFill>
                          <a:latin typeface="Times New Roman"/>
                        </a:rPr>
                        <a:t>           RIM</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r>
                        <a:rPr lang="en-US" sz="1200" b="1" i="0" u="none" strike="noStrike">
                          <a:solidFill>
                            <a:srgbClr val="000000"/>
                          </a:solidFill>
                          <a:latin typeface="Times New Roman"/>
                        </a:rPr>
                        <a:t>Read the interrupt mask</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000"/>
                  </a:ext>
                </a:extLst>
              </a:tr>
              <a:tr h="335280">
                <a:tc>
                  <a:txBody>
                    <a:bodyPr/>
                    <a:lstStyle/>
                    <a:p>
                      <a:pPr algn="l" fontAlgn="b"/>
                      <a:r>
                        <a:rPr lang="en-US" sz="1200" b="1" i="0" u="none" strike="noStrike">
                          <a:solidFill>
                            <a:srgbClr val="000000"/>
                          </a:solidFill>
                          <a:latin typeface="Times New Roman"/>
                        </a:rPr>
                        <a:t>           MOV B,A</a:t>
                      </a:r>
                    </a:p>
                  </a:txBody>
                  <a:tcPr marL="9525" marR="9525" marT="9525" marB="0" anchor="b">
                    <a:lnL>
                      <a:noFill/>
                    </a:lnL>
                    <a:lnR>
                      <a:noFill/>
                    </a:lnR>
                    <a:lnT>
                      <a:noFill/>
                    </a:lnT>
                    <a:lnB>
                      <a:noFill/>
                    </a:lnB>
                  </a:tcPr>
                </a:tc>
                <a:tc>
                  <a:txBody>
                    <a:bodyPr/>
                    <a:lstStyle/>
                    <a:p>
                      <a:pPr algn="l" fontAlgn="b"/>
                      <a:r>
                        <a:rPr lang="en-US" sz="1200" b="1" i="0" u="none" strike="noStrike">
                          <a:solidFill>
                            <a:srgbClr val="000000"/>
                          </a:solidFill>
                          <a:latin typeface="Times New Roman"/>
                        </a:rPr>
                        <a:t>Save mask information</a:t>
                      </a:r>
                    </a:p>
                  </a:txBody>
                  <a:tcPr marL="9525" marR="9525" marT="9525" marB="0" anchor="b">
                    <a:lnL>
                      <a:noFill/>
                    </a:lnL>
                    <a:lnR>
                      <a:noFill/>
                    </a:lnR>
                    <a:lnT>
                      <a:noFill/>
                    </a:lnT>
                    <a:lnB>
                      <a:noFill/>
                    </a:lnB>
                  </a:tcPr>
                </a:tc>
                <a:extLst>
                  <a:ext uri="{0D108BD9-81ED-4DB2-BD59-A6C34878D82A}">
                    <a16:rowId xmlns:a16="http://schemas.microsoft.com/office/drawing/2014/main" val="10001"/>
                  </a:ext>
                </a:extLst>
              </a:tr>
              <a:tr h="335280">
                <a:tc>
                  <a:txBody>
                    <a:bodyPr/>
                    <a:lstStyle/>
                    <a:p>
                      <a:pPr algn="l" fontAlgn="b"/>
                      <a:r>
                        <a:rPr lang="en-US" sz="1200" b="1" i="0" u="none" strike="noStrike">
                          <a:solidFill>
                            <a:srgbClr val="000000"/>
                          </a:solidFill>
                          <a:latin typeface="Times New Roman"/>
                        </a:rPr>
                        <a:t>           ANI 20</a:t>
                      </a:r>
                    </a:p>
                  </a:txBody>
                  <a:tcPr marL="9525" marR="9525" marT="9525" marB="0" anchor="b">
                    <a:lnL>
                      <a:noFill/>
                    </a:lnL>
                    <a:lnR>
                      <a:noFill/>
                    </a:lnR>
                    <a:lnT>
                      <a:noFill/>
                    </a:lnT>
                    <a:lnB>
                      <a:noFill/>
                    </a:lnB>
                  </a:tcPr>
                </a:tc>
                <a:tc>
                  <a:txBody>
                    <a:bodyPr/>
                    <a:lstStyle/>
                    <a:p>
                      <a:pPr algn="l" fontAlgn="b"/>
                      <a:r>
                        <a:rPr lang="en-US" sz="1200" b="1" i="0" u="none" strike="noStrike" dirty="0">
                          <a:solidFill>
                            <a:srgbClr val="000000"/>
                          </a:solidFill>
                          <a:latin typeface="Times New Roman"/>
                        </a:rPr>
                        <a:t>Check whether RST6.5 is pending</a:t>
                      </a:r>
                    </a:p>
                  </a:txBody>
                  <a:tcPr marL="9525" marR="9525" marT="9525" marB="0" anchor="b">
                    <a:lnL>
                      <a:noFill/>
                    </a:lnL>
                    <a:lnR>
                      <a:noFill/>
                    </a:lnR>
                    <a:lnT>
                      <a:noFill/>
                    </a:lnT>
                    <a:lnB>
                      <a:noFill/>
                    </a:lnB>
                  </a:tcPr>
                </a:tc>
                <a:extLst>
                  <a:ext uri="{0D108BD9-81ED-4DB2-BD59-A6C34878D82A}">
                    <a16:rowId xmlns:a16="http://schemas.microsoft.com/office/drawing/2014/main" val="10002"/>
                  </a:ext>
                </a:extLst>
              </a:tr>
              <a:tr h="335280">
                <a:tc>
                  <a:txBody>
                    <a:bodyPr/>
                    <a:lstStyle/>
                    <a:p>
                      <a:pPr algn="l" fontAlgn="b"/>
                      <a:r>
                        <a:rPr lang="en-US" sz="1200" b="1" i="0" u="none" strike="noStrike">
                          <a:solidFill>
                            <a:srgbClr val="000000"/>
                          </a:solidFill>
                          <a:latin typeface="Times New Roman"/>
                        </a:rPr>
                        <a:t>           JNZ NEXT</a:t>
                      </a:r>
                    </a:p>
                  </a:txBody>
                  <a:tcPr marL="9525" marR="9525" marT="9525" marB="0" anchor="b">
                    <a:lnL>
                      <a:noFill/>
                    </a:lnL>
                    <a:lnR>
                      <a:noFill/>
                    </a:lnR>
                    <a:lnT>
                      <a:noFill/>
                    </a:lnT>
                    <a:lnB>
                      <a:noFill/>
                    </a:lnB>
                  </a:tcPr>
                </a:tc>
                <a:tc>
                  <a:txBody>
                    <a:bodyPr/>
                    <a:lstStyle/>
                    <a:p>
                      <a:pPr algn="l" fontAlgn="b"/>
                      <a:r>
                        <a:rPr lang="en-US" sz="1200" b="1" i="0" u="none" strike="noStrike" dirty="0">
                          <a:solidFill>
                            <a:srgbClr val="000000"/>
                          </a:solidFill>
                          <a:latin typeface="Times New Roman"/>
                        </a:rPr>
                        <a:t>If it is pending then jump to NEXT</a:t>
                      </a:r>
                    </a:p>
                  </a:txBody>
                  <a:tcPr marL="9525" marR="9525" marT="9525" marB="0" anchor="b">
                    <a:lnL>
                      <a:noFill/>
                    </a:lnL>
                    <a:lnR>
                      <a:noFill/>
                    </a:lnR>
                    <a:lnT>
                      <a:noFill/>
                    </a:lnT>
                    <a:lnB>
                      <a:noFill/>
                    </a:lnB>
                  </a:tcPr>
                </a:tc>
                <a:extLst>
                  <a:ext uri="{0D108BD9-81ED-4DB2-BD59-A6C34878D82A}">
                    <a16:rowId xmlns:a16="http://schemas.microsoft.com/office/drawing/2014/main" val="10003"/>
                  </a:ext>
                </a:extLst>
              </a:tr>
              <a:tr h="335280">
                <a:tc>
                  <a:txBody>
                    <a:bodyPr/>
                    <a:lstStyle/>
                    <a:p>
                      <a:pPr algn="l" fontAlgn="b"/>
                      <a:r>
                        <a:rPr lang="en-US" sz="1200" b="1" i="0" u="none" strike="noStrike">
                          <a:solidFill>
                            <a:srgbClr val="000000"/>
                          </a:solidFill>
                          <a:latin typeface="Times New Roman"/>
                        </a:rPr>
                        <a:t>           EI</a:t>
                      </a:r>
                    </a:p>
                  </a:txBody>
                  <a:tcPr marL="9525" marR="9525" marT="9525" marB="0" anchor="b">
                    <a:lnL>
                      <a:noFill/>
                    </a:lnL>
                    <a:lnR>
                      <a:noFill/>
                    </a:lnR>
                    <a:lnT>
                      <a:noFill/>
                    </a:lnT>
                    <a:lnB>
                      <a:noFill/>
                    </a:lnB>
                  </a:tcPr>
                </a:tc>
                <a:tc>
                  <a:txBody>
                    <a:bodyPr/>
                    <a:lstStyle/>
                    <a:p>
                      <a:pPr algn="l" fontAlgn="b"/>
                      <a:r>
                        <a:rPr lang="en-US" sz="1200" b="1" i="0" u="none" strike="noStrike" dirty="0">
                          <a:solidFill>
                            <a:srgbClr val="000000"/>
                          </a:solidFill>
                          <a:latin typeface="Times New Roman"/>
                        </a:rPr>
                        <a:t>Enable interrupt F/F</a:t>
                      </a:r>
                    </a:p>
                  </a:txBody>
                  <a:tcPr marL="9525" marR="9525" marT="9525" marB="0" anchor="b">
                    <a:lnL>
                      <a:noFill/>
                    </a:lnL>
                    <a:lnR>
                      <a:noFill/>
                    </a:lnR>
                    <a:lnT>
                      <a:noFill/>
                    </a:lnT>
                    <a:lnB>
                      <a:noFill/>
                    </a:lnB>
                  </a:tcPr>
                </a:tc>
                <a:extLst>
                  <a:ext uri="{0D108BD9-81ED-4DB2-BD59-A6C34878D82A}">
                    <a16:rowId xmlns:a16="http://schemas.microsoft.com/office/drawing/2014/main" val="10004"/>
                  </a:ext>
                </a:extLst>
              </a:tr>
              <a:tr h="335280">
                <a:tc>
                  <a:txBody>
                    <a:bodyPr/>
                    <a:lstStyle/>
                    <a:p>
                      <a:pPr algn="l" fontAlgn="b"/>
                      <a:r>
                        <a:rPr lang="en-US" sz="1200" b="1" i="0" u="none" strike="noStrike">
                          <a:solidFill>
                            <a:srgbClr val="000000"/>
                          </a:solidFill>
                          <a:latin typeface="Times New Roman"/>
                        </a:rPr>
                        <a:t>           RET</a:t>
                      </a:r>
                    </a:p>
                  </a:txBody>
                  <a:tcPr marL="9525" marR="9525" marT="9525" marB="0" anchor="b">
                    <a:lnL>
                      <a:noFill/>
                    </a:lnL>
                    <a:lnR>
                      <a:noFill/>
                    </a:lnR>
                    <a:lnT>
                      <a:noFill/>
                    </a:lnT>
                    <a:lnB>
                      <a:noFill/>
                    </a:lnB>
                  </a:tcPr>
                </a:tc>
                <a:tc>
                  <a:txBody>
                    <a:bodyPr/>
                    <a:lstStyle/>
                    <a:p>
                      <a:pPr algn="l" fontAlgn="b"/>
                      <a:r>
                        <a:rPr lang="en-US" sz="1200" b="1" i="0" u="none" strike="noStrike">
                          <a:solidFill>
                            <a:srgbClr val="000000"/>
                          </a:solidFill>
                          <a:latin typeface="Times New Roman"/>
                        </a:rPr>
                        <a:t>Return to main program</a:t>
                      </a:r>
                    </a:p>
                  </a:txBody>
                  <a:tcPr marL="9525" marR="9525" marT="9525" marB="0" anchor="b">
                    <a:lnL>
                      <a:noFill/>
                    </a:lnL>
                    <a:lnR>
                      <a:noFill/>
                    </a:lnR>
                    <a:lnT>
                      <a:noFill/>
                    </a:lnT>
                    <a:lnB>
                      <a:noFill/>
                    </a:lnB>
                  </a:tcPr>
                </a:tc>
                <a:extLst>
                  <a:ext uri="{0D108BD9-81ED-4DB2-BD59-A6C34878D82A}">
                    <a16:rowId xmlns:a16="http://schemas.microsoft.com/office/drawing/2014/main" val="10005"/>
                  </a:ext>
                </a:extLst>
              </a:tr>
              <a:tr h="335280">
                <a:tc>
                  <a:txBody>
                    <a:bodyPr/>
                    <a:lstStyle/>
                    <a:p>
                      <a:pPr algn="l" fontAlgn="b"/>
                      <a:r>
                        <a:rPr lang="en-US" sz="1200" b="1" i="0" u="none" strike="noStrike">
                          <a:solidFill>
                            <a:srgbClr val="000000"/>
                          </a:solidFill>
                          <a:latin typeface="Times New Roman"/>
                        </a:rPr>
                        <a:t>NEXT MOV A,B</a:t>
                      </a:r>
                    </a:p>
                  </a:txBody>
                  <a:tcPr marL="9525" marR="9525" marT="9525" marB="0" anchor="b">
                    <a:lnL>
                      <a:noFill/>
                    </a:lnL>
                    <a:lnR>
                      <a:noFill/>
                    </a:lnR>
                    <a:lnT>
                      <a:noFill/>
                    </a:lnT>
                    <a:lnB>
                      <a:noFill/>
                    </a:lnB>
                  </a:tcPr>
                </a:tc>
                <a:tc>
                  <a:txBody>
                    <a:bodyPr/>
                    <a:lstStyle/>
                    <a:p>
                      <a:pPr algn="l" fontAlgn="b"/>
                      <a:r>
                        <a:rPr lang="en-US" sz="1200" b="1" i="0" u="none" strike="noStrike">
                          <a:solidFill>
                            <a:srgbClr val="000000"/>
                          </a:solidFill>
                          <a:latin typeface="Times New Roman"/>
                        </a:rPr>
                        <a:t>Mask information move to accumulator</a:t>
                      </a:r>
                    </a:p>
                  </a:txBody>
                  <a:tcPr marL="9525" marR="9525" marT="9525" marB="0" anchor="b">
                    <a:lnL>
                      <a:noFill/>
                    </a:lnL>
                    <a:lnR>
                      <a:noFill/>
                    </a:lnR>
                    <a:lnT>
                      <a:noFill/>
                    </a:lnT>
                    <a:lnB>
                      <a:noFill/>
                    </a:lnB>
                  </a:tcPr>
                </a:tc>
                <a:extLst>
                  <a:ext uri="{0D108BD9-81ED-4DB2-BD59-A6C34878D82A}">
                    <a16:rowId xmlns:a16="http://schemas.microsoft.com/office/drawing/2014/main" val="10006"/>
                  </a:ext>
                </a:extLst>
              </a:tr>
              <a:tr h="335280">
                <a:tc>
                  <a:txBody>
                    <a:bodyPr/>
                    <a:lstStyle/>
                    <a:p>
                      <a:pPr algn="l" fontAlgn="b"/>
                      <a:r>
                        <a:rPr lang="en-US" sz="1200" b="1" i="0" u="none" strike="noStrike">
                          <a:solidFill>
                            <a:srgbClr val="000000"/>
                          </a:solidFill>
                          <a:latin typeface="Times New Roman"/>
                        </a:rPr>
                        <a:t>           ANI 0D</a:t>
                      </a:r>
                    </a:p>
                  </a:txBody>
                  <a:tcPr marL="9525" marR="9525" marT="9525" marB="0" anchor="b">
                    <a:lnL>
                      <a:noFill/>
                    </a:lnL>
                    <a:lnR>
                      <a:noFill/>
                    </a:lnR>
                    <a:lnT>
                      <a:noFill/>
                    </a:lnT>
                    <a:lnB>
                      <a:noFill/>
                    </a:lnB>
                  </a:tcPr>
                </a:tc>
                <a:tc>
                  <a:txBody>
                    <a:bodyPr/>
                    <a:lstStyle/>
                    <a:p>
                      <a:pPr algn="l" fontAlgn="b"/>
                      <a:r>
                        <a:rPr lang="en-US" sz="1200" b="1" i="0" u="none" strike="noStrike">
                          <a:solidFill>
                            <a:srgbClr val="000000"/>
                          </a:solidFill>
                          <a:latin typeface="Times New Roman"/>
                        </a:rPr>
                        <a:t>Enable RST6.5 by setting D1=0 </a:t>
                      </a:r>
                    </a:p>
                  </a:txBody>
                  <a:tcPr marL="9525" marR="9525" marT="9525" marB="0" anchor="b">
                    <a:lnL>
                      <a:noFill/>
                    </a:lnL>
                    <a:lnR>
                      <a:noFill/>
                    </a:lnR>
                    <a:lnT>
                      <a:noFill/>
                    </a:lnT>
                    <a:lnB>
                      <a:noFill/>
                    </a:lnB>
                  </a:tcPr>
                </a:tc>
                <a:extLst>
                  <a:ext uri="{0D108BD9-81ED-4DB2-BD59-A6C34878D82A}">
                    <a16:rowId xmlns:a16="http://schemas.microsoft.com/office/drawing/2014/main" val="10007"/>
                  </a:ext>
                </a:extLst>
              </a:tr>
              <a:tr h="335280">
                <a:tc>
                  <a:txBody>
                    <a:bodyPr/>
                    <a:lstStyle/>
                    <a:p>
                      <a:pPr algn="l" fontAlgn="b"/>
                      <a:r>
                        <a:rPr lang="en-US" sz="1200" b="1" i="0" u="none" strike="noStrike">
                          <a:solidFill>
                            <a:srgbClr val="000000"/>
                          </a:solidFill>
                          <a:latin typeface="Times New Roman"/>
                        </a:rPr>
                        <a:t>          ORI 08</a:t>
                      </a:r>
                    </a:p>
                  </a:txBody>
                  <a:tcPr marL="9525" marR="9525" marT="9525" marB="0" anchor="b">
                    <a:lnL>
                      <a:noFill/>
                    </a:lnL>
                    <a:lnR>
                      <a:noFill/>
                    </a:lnR>
                    <a:lnT>
                      <a:noFill/>
                    </a:lnT>
                    <a:lnB>
                      <a:noFill/>
                    </a:lnB>
                  </a:tcPr>
                </a:tc>
                <a:tc>
                  <a:txBody>
                    <a:bodyPr/>
                    <a:lstStyle/>
                    <a:p>
                      <a:pPr algn="l" fontAlgn="b"/>
                      <a:r>
                        <a:rPr lang="en-US" sz="1200" b="1" i="0" u="none" strike="noStrike">
                          <a:solidFill>
                            <a:srgbClr val="000000"/>
                          </a:solidFill>
                          <a:latin typeface="Times New Roman"/>
                        </a:rPr>
                        <a:t>Enable SIM by setting  D=1</a:t>
                      </a:r>
                    </a:p>
                  </a:txBody>
                  <a:tcPr marL="9525" marR="9525" marT="9525" marB="0" anchor="b">
                    <a:lnL>
                      <a:noFill/>
                    </a:lnL>
                    <a:lnR>
                      <a:noFill/>
                    </a:lnR>
                    <a:lnT>
                      <a:noFill/>
                    </a:lnT>
                    <a:lnB>
                      <a:noFill/>
                    </a:lnB>
                  </a:tcPr>
                </a:tc>
                <a:extLst>
                  <a:ext uri="{0D108BD9-81ED-4DB2-BD59-A6C34878D82A}">
                    <a16:rowId xmlns:a16="http://schemas.microsoft.com/office/drawing/2014/main" val="10008"/>
                  </a:ext>
                </a:extLst>
              </a:tr>
              <a:tr h="335280">
                <a:tc>
                  <a:txBody>
                    <a:bodyPr/>
                    <a:lstStyle/>
                    <a:p>
                      <a:pPr algn="l" fontAlgn="b"/>
                      <a:r>
                        <a:rPr lang="en-US" sz="1200" b="1" i="0" u="none" strike="noStrike">
                          <a:solidFill>
                            <a:srgbClr val="000000"/>
                          </a:solidFill>
                          <a:latin typeface="Times New Roman"/>
                        </a:rPr>
                        <a:t>          SIM</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r>
                        <a:rPr lang="en-US" sz="1200" b="1" i="0" u="none" strike="noStrike" dirty="0">
                          <a:solidFill>
                            <a:srgbClr val="000000"/>
                          </a:solidFill>
                          <a:latin typeface="Times New Roman"/>
                        </a:rPr>
                        <a:t>Enable SIM</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bl>
          </a:graphicData>
        </a:graphic>
      </p:graphicFrame>
      <p:pic>
        <p:nvPicPr>
          <p:cNvPr id="1025" name="Picture 1"/>
          <p:cNvPicPr>
            <a:picLocks noChangeAspect="1" noChangeArrowheads="1"/>
          </p:cNvPicPr>
          <p:nvPr/>
        </p:nvPicPr>
        <p:blipFill>
          <a:blip r:embed="rId2"/>
          <a:srcRect/>
          <a:stretch>
            <a:fillRect/>
          </a:stretch>
        </p:blipFill>
        <p:spPr bwMode="auto">
          <a:xfrm>
            <a:off x="4876800" y="3124200"/>
            <a:ext cx="4143375" cy="3429000"/>
          </a:xfrm>
          <a:prstGeom prst="rect">
            <a:avLst/>
          </a:prstGeom>
          <a:noFill/>
          <a:ln w="9525">
            <a:noFill/>
            <a:miter lim="800000"/>
            <a:headEnd/>
            <a:tailEnd/>
          </a:ln>
          <a:effectLst/>
        </p:spPr>
      </p:pic>
      <p:sp>
        <p:nvSpPr>
          <p:cNvPr id="7" name="TextBox 6"/>
          <p:cNvSpPr txBox="1"/>
          <p:nvPr/>
        </p:nvSpPr>
        <p:spPr>
          <a:xfrm>
            <a:off x="5105400" y="3276600"/>
            <a:ext cx="762000" cy="369332"/>
          </a:xfrm>
          <a:prstGeom prst="rect">
            <a:avLst/>
          </a:prstGeom>
          <a:noFill/>
        </p:spPr>
        <p:txBody>
          <a:bodyPr wrap="square" rtlCol="0">
            <a:spAutoFit/>
          </a:bodyPr>
          <a:lstStyle/>
          <a:p>
            <a:r>
              <a:rPr lang="en-US" dirty="0"/>
              <a:t>SIM</a:t>
            </a:r>
          </a:p>
        </p:txBody>
      </p:sp>
      <p:sp>
        <p:nvSpPr>
          <p:cNvPr id="8" name="TextBox 7"/>
          <p:cNvSpPr txBox="1"/>
          <p:nvPr/>
        </p:nvSpPr>
        <p:spPr>
          <a:xfrm>
            <a:off x="5105400" y="4953000"/>
            <a:ext cx="762000" cy="369332"/>
          </a:xfrm>
          <a:prstGeom prst="rect">
            <a:avLst/>
          </a:prstGeom>
          <a:noFill/>
        </p:spPr>
        <p:txBody>
          <a:bodyPr wrap="square" rtlCol="0">
            <a:spAutoFit/>
          </a:bodyPr>
          <a:lstStyle/>
          <a:p>
            <a:r>
              <a:rPr lang="en-US" dirty="0"/>
              <a:t>RIM</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2" name="Picture 2"/>
          <p:cNvPicPr>
            <a:picLocks noChangeAspect="1" noChangeArrowheads="1"/>
          </p:cNvPicPr>
          <p:nvPr/>
        </p:nvPicPr>
        <p:blipFill>
          <a:blip r:embed="rId2"/>
          <a:srcRect/>
          <a:stretch>
            <a:fillRect/>
          </a:stretch>
        </p:blipFill>
        <p:spPr bwMode="auto">
          <a:xfrm>
            <a:off x="533400" y="914400"/>
            <a:ext cx="7848600" cy="3024188"/>
          </a:xfrm>
          <a:prstGeom prst="rect">
            <a:avLst/>
          </a:prstGeom>
          <a:noFill/>
          <a:ln w="9525">
            <a:noFill/>
            <a:miter lim="800000"/>
            <a:headEnd/>
            <a:tailEnd/>
          </a:ln>
          <a:effectLst/>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533400" y="2514600"/>
            <a:ext cx="7851648" cy="1828800"/>
          </a:xfrm>
        </p:spPr>
        <p:txBody>
          <a:bodyPr/>
          <a:lstStyle/>
          <a:p>
            <a:r>
              <a:rPr b="1">
                <a:solidFill>
                  <a:schemeClr val="bg1"/>
                </a:solidFill>
                <a:latin typeface="Times New Roman" pitchFamily="18" charset="0"/>
                <a:cs typeface="Times New Roman" pitchFamily="18" charset="0"/>
              </a:rPr>
              <a:t>Any questions…….</a:t>
            </a:r>
            <a:br>
              <a:rPr>
                <a:solidFill>
                  <a:schemeClr val="bg1"/>
                </a:solidFill>
              </a:rPr>
            </a:br>
            <a:endParaRPr lang="en-US" dirty="0">
              <a:solidFill>
                <a:schemeClr val="bg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8"/>
          <p:cNvGrpSpPr/>
          <p:nvPr/>
        </p:nvGrpSpPr>
        <p:grpSpPr>
          <a:xfrm>
            <a:off x="457200" y="1179494"/>
            <a:ext cx="8382000" cy="5118794"/>
            <a:chOff x="457200" y="838201"/>
            <a:chExt cx="8382000" cy="5118794"/>
          </a:xfrm>
        </p:grpSpPr>
        <p:pic>
          <p:nvPicPr>
            <p:cNvPr id="2050" name="Picture 2"/>
            <p:cNvPicPr>
              <a:picLocks noChangeAspect="1" noChangeArrowheads="1"/>
            </p:cNvPicPr>
            <p:nvPr/>
          </p:nvPicPr>
          <p:blipFill>
            <a:blip r:embed="rId2"/>
            <a:srcRect/>
            <a:stretch>
              <a:fillRect/>
            </a:stretch>
          </p:blipFill>
          <p:spPr bwMode="auto">
            <a:xfrm>
              <a:off x="457200" y="838201"/>
              <a:ext cx="8382000" cy="3671888"/>
            </a:xfrm>
            <a:prstGeom prst="rect">
              <a:avLst/>
            </a:prstGeom>
            <a:noFill/>
            <a:ln w="9525">
              <a:noFill/>
              <a:miter lim="800000"/>
              <a:headEnd/>
              <a:tailEnd/>
            </a:ln>
            <a:effectLst/>
          </p:spPr>
        </p:pic>
        <p:grpSp>
          <p:nvGrpSpPr>
            <p:cNvPr id="4" name="Group 7"/>
            <p:cNvGrpSpPr/>
            <p:nvPr/>
          </p:nvGrpSpPr>
          <p:grpSpPr>
            <a:xfrm>
              <a:off x="1066800" y="4572000"/>
              <a:ext cx="7467600" cy="1384995"/>
              <a:chOff x="1066800" y="4572000"/>
              <a:chExt cx="7467600" cy="1384995"/>
            </a:xfrm>
          </p:grpSpPr>
          <p:sp>
            <p:nvSpPr>
              <p:cNvPr id="3" name="TextBox 2"/>
              <p:cNvSpPr txBox="1"/>
              <p:nvPr/>
            </p:nvSpPr>
            <p:spPr>
              <a:xfrm>
                <a:off x="1295400" y="4572000"/>
                <a:ext cx="7239000" cy="1384995"/>
              </a:xfrm>
              <a:prstGeom prst="rect">
                <a:avLst/>
              </a:prstGeom>
              <a:noFill/>
              <a:ln>
                <a:noFill/>
              </a:ln>
            </p:spPr>
            <p:txBody>
              <a:bodyPr wrap="square" rtlCol="0">
                <a:spAutoFit/>
              </a:bodyPr>
              <a:lstStyle/>
              <a:p>
                <a:r>
                  <a:rPr lang="en-US" sz="2800" dirty="0">
                    <a:latin typeface="Times New Roman" pitchFamily="18" charset="0"/>
                    <a:cs typeface="Times New Roman" pitchFamily="18" charset="0"/>
                  </a:rPr>
                  <a:t>After  completing the interrupt service routine again  back to the main program from where it is left.</a:t>
                </a:r>
              </a:p>
            </p:txBody>
          </p:sp>
          <p:cxnSp>
            <p:nvCxnSpPr>
              <p:cNvPr id="5" name="Straight Connector 4"/>
              <p:cNvCxnSpPr/>
              <p:nvPr/>
            </p:nvCxnSpPr>
            <p:spPr>
              <a:xfrm>
                <a:off x="1066800" y="4876800"/>
                <a:ext cx="304800" cy="1588"/>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srcRect/>
          <a:stretch>
            <a:fillRect/>
          </a:stretch>
        </p:blipFill>
        <p:spPr bwMode="auto">
          <a:xfrm>
            <a:off x="609600" y="1219200"/>
            <a:ext cx="8077200" cy="4800600"/>
          </a:xfrm>
          <a:prstGeom prst="rect">
            <a:avLst/>
          </a:prstGeom>
          <a:noFill/>
          <a:ln w="9525">
            <a:noFill/>
            <a:miter lim="800000"/>
            <a:headEnd/>
            <a:tailEnd/>
          </a:ln>
          <a:effec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a:srcRect/>
          <a:stretch>
            <a:fillRect/>
          </a:stretch>
        </p:blipFill>
        <p:spPr bwMode="auto">
          <a:xfrm>
            <a:off x="609601" y="914400"/>
            <a:ext cx="7924800" cy="5410200"/>
          </a:xfrm>
          <a:prstGeom prst="rect">
            <a:avLst/>
          </a:prstGeom>
          <a:noFill/>
          <a:ln w="9525">
            <a:noFill/>
            <a:miter lim="800000"/>
            <a:headEnd/>
            <a:tailEnd/>
          </a:ln>
          <a:effec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228600" y="1066801"/>
            <a:ext cx="8763000" cy="4488596"/>
            <a:chOff x="228600" y="1066801"/>
            <a:chExt cx="8763000" cy="4488596"/>
          </a:xfrm>
        </p:grpSpPr>
        <p:pic>
          <p:nvPicPr>
            <p:cNvPr id="3074" name="Picture 2"/>
            <p:cNvPicPr>
              <a:picLocks noChangeAspect="1" noChangeArrowheads="1"/>
            </p:cNvPicPr>
            <p:nvPr/>
          </p:nvPicPr>
          <p:blipFill>
            <a:blip r:embed="rId2"/>
            <a:srcRect/>
            <a:stretch>
              <a:fillRect/>
            </a:stretch>
          </p:blipFill>
          <p:spPr bwMode="auto">
            <a:xfrm>
              <a:off x="228600" y="1066801"/>
              <a:ext cx="8534400" cy="3614738"/>
            </a:xfrm>
            <a:prstGeom prst="rect">
              <a:avLst/>
            </a:prstGeom>
            <a:noFill/>
            <a:ln w="9525">
              <a:noFill/>
              <a:miter lim="800000"/>
              <a:headEnd/>
              <a:tailEnd/>
            </a:ln>
            <a:effectLst/>
          </p:spPr>
        </p:pic>
        <p:sp>
          <p:nvSpPr>
            <p:cNvPr id="3" name="TextBox 2"/>
            <p:cNvSpPr txBox="1"/>
            <p:nvPr/>
          </p:nvSpPr>
          <p:spPr>
            <a:xfrm>
              <a:off x="1295400" y="4724400"/>
              <a:ext cx="7696200" cy="830997"/>
            </a:xfrm>
            <a:prstGeom prst="rect">
              <a:avLst/>
            </a:prstGeom>
            <a:noFill/>
          </p:spPr>
          <p:txBody>
            <a:bodyPr wrap="square" rtlCol="0">
              <a:spAutoFit/>
            </a:bodyPr>
            <a:lstStyle/>
            <a:p>
              <a:pPr>
                <a:buFont typeface="Arial" pitchFamily="34" charset="0"/>
                <a:buChar char="•"/>
              </a:pPr>
              <a:r>
                <a:rPr lang="en-US" sz="2400" dirty="0">
                  <a:latin typeface="Times New Roman" pitchFamily="18" charset="0"/>
                  <a:cs typeface="Times New Roman" pitchFamily="18" charset="0"/>
                </a:rPr>
                <a:t> Hardware interrupts (can be enable by hardware circuit)</a:t>
              </a:r>
            </a:p>
            <a:p>
              <a:pPr>
                <a:buFont typeface="Arial" pitchFamily="34" charset="0"/>
                <a:buChar char="•"/>
              </a:pPr>
              <a:r>
                <a:rPr lang="en-US" sz="2400" dirty="0">
                  <a:latin typeface="Times New Roman" pitchFamily="18" charset="0"/>
                  <a:cs typeface="Times New Roman" pitchFamily="18" charset="0"/>
                </a:rPr>
                <a:t> Software interrupts ( can be enable by software instruction)</a:t>
              </a: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228601" y="838200"/>
            <a:ext cx="8686799" cy="5638800"/>
            <a:chOff x="228601" y="838200"/>
            <a:chExt cx="8839199" cy="5638800"/>
          </a:xfrm>
        </p:grpSpPr>
        <p:pic>
          <p:nvPicPr>
            <p:cNvPr id="4098" name="Picture 2"/>
            <p:cNvPicPr>
              <a:picLocks noChangeAspect="1" noChangeArrowheads="1"/>
            </p:cNvPicPr>
            <p:nvPr/>
          </p:nvPicPr>
          <p:blipFill>
            <a:blip r:embed="rId2"/>
            <a:srcRect/>
            <a:stretch>
              <a:fillRect/>
            </a:stretch>
          </p:blipFill>
          <p:spPr bwMode="auto">
            <a:xfrm>
              <a:off x="228601" y="990600"/>
              <a:ext cx="5715000" cy="5486400"/>
            </a:xfrm>
            <a:prstGeom prst="rect">
              <a:avLst/>
            </a:prstGeom>
            <a:noFill/>
            <a:ln w="9525">
              <a:noFill/>
              <a:miter lim="800000"/>
              <a:headEnd/>
              <a:tailEnd/>
            </a:ln>
            <a:effectLst/>
          </p:spPr>
        </p:pic>
        <p:pic>
          <p:nvPicPr>
            <p:cNvPr id="4099" name="Picture 3"/>
            <p:cNvPicPr>
              <a:picLocks noChangeAspect="1" noChangeArrowheads="1"/>
            </p:cNvPicPr>
            <p:nvPr/>
          </p:nvPicPr>
          <p:blipFill>
            <a:blip r:embed="rId3"/>
            <a:srcRect/>
            <a:stretch>
              <a:fillRect/>
            </a:stretch>
          </p:blipFill>
          <p:spPr bwMode="auto">
            <a:xfrm>
              <a:off x="5715000" y="838200"/>
              <a:ext cx="3181350" cy="2667000"/>
            </a:xfrm>
            <a:prstGeom prst="rect">
              <a:avLst/>
            </a:prstGeom>
            <a:noFill/>
            <a:ln w="9525">
              <a:noFill/>
              <a:miter lim="800000"/>
              <a:headEnd/>
              <a:tailEnd/>
            </a:ln>
            <a:effectLst/>
          </p:spPr>
        </p:pic>
        <p:cxnSp>
          <p:nvCxnSpPr>
            <p:cNvPr id="5" name="Straight Arrow Connector 4"/>
            <p:cNvCxnSpPr/>
            <p:nvPr/>
          </p:nvCxnSpPr>
          <p:spPr>
            <a:xfrm rot="5400000">
              <a:off x="5105400" y="1828800"/>
              <a:ext cx="1371600" cy="1588"/>
            </a:xfrm>
            <a:prstGeom prst="straightConnector1">
              <a:avLst/>
            </a:prstGeom>
            <a:ln w="38100">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7" name="Elbow Connector 6"/>
            <p:cNvCxnSpPr/>
            <p:nvPr/>
          </p:nvCxnSpPr>
          <p:spPr>
            <a:xfrm>
              <a:off x="4114800" y="1219200"/>
              <a:ext cx="1600200" cy="609600"/>
            </a:xfrm>
            <a:prstGeom prst="bentConnector3">
              <a:avLst>
                <a:gd name="adj1" fmla="val 50000"/>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pic>
          <p:nvPicPr>
            <p:cNvPr id="4100" name="Picture 4"/>
            <p:cNvPicPr>
              <a:picLocks noChangeAspect="1" noChangeArrowheads="1"/>
            </p:cNvPicPr>
            <p:nvPr/>
          </p:nvPicPr>
          <p:blipFill>
            <a:blip r:embed="rId4"/>
            <a:srcRect/>
            <a:stretch>
              <a:fillRect/>
            </a:stretch>
          </p:blipFill>
          <p:spPr bwMode="auto">
            <a:xfrm>
              <a:off x="5715000" y="3505200"/>
              <a:ext cx="3352800" cy="2819400"/>
            </a:xfrm>
            <a:prstGeom prst="rect">
              <a:avLst/>
            </a:prstGeom>
            <a:noFill/>
            <a:ln w="9525">
              <a:noFill/>
              <a:miter lim="800000"/>
              <a:headEnd/>
              <a:tailEnd/>
            </a:ln>
            <a:effectLst/>
          </p:spPr>
        </p:pic>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srcRect/>
          <a:stretch>
            <a:fillRect/>
          </a:stretch>
        </p:blipFill>
        <p:spPr bwMode="auto">
          <a:xfrm>
            <a:off x="533400" y="990600"/>
            <a:ext cx="8001000" cy="5029199"/>
          </a:xfrm>
          <a:prstGeom prst="rect">
            <a:avLst/>
          </a:prstGeom>
          <a:noFill/>
          <a:ln w="9525">
            <a:noFill/>
            <a:miter lim="800000"/>
            <a:headEnd/>
            <a:tailEnd/>
          </a:ln>
          <a:effectLst/>
        </p:spPr>
      </p:pic>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Flow">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Flow">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scene3d>
            <a:camera prst="orthographicFront" fov="0">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Flow</Template>
  <TotalTime>348</TotalTime>
  <Words>308</Words>
  <Application>Microsoft Office PowerPoint</Application>
  <PresentationFormat>On-screen Show (4:3)</PresentationFormat>
  <Paragraphs>131</Paragraphs>
  <Slides>36</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36</vt:i4>
      </vt:variant>
    </vt:vector>
  </HeadingPairs>
  <TitlesOfParts>
    <vt:vector size="42" baseType="lpstr">
      <vt:lpstr>Arial</vt:lpstr>
      <vt:lpstr>Calibri</vt:lpstr>
      <vt:lpstr>Constantia</vt:lpstr>
      <vt:lpstr>Times New Roman</vt:lpstr>
      <vt:lpstr>Wingdings 2</vt:lpstr>
      <vt:lpstr>Flow</vt:lpstr>
      <vt:lpstr>Interrupts  of  8085 microprocessor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Any questions…….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SK MILON</dc:creator>
  <cp:lastModifiedBy>babar.ece@aliah.ac.in</cp:lastModifiedBy>
  <cp:revision>63</cp:revision>
  <dcterms:created xsi:type="dcterms:W3CDTF">2006-08-16T00:00:00Z</dcterms:created>
  <dcterms:modified xsi:type="dcterms:W3CDTF">2022-11-28T03:15:28Z</dcterms:modified>
</cp:coreProperties>
</file>